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4" r:id="rId1"/>
  </p:sldMasterIdLst>
  <p:notesMasterIdLst>
    <p:notesMasterId r:id="rId39"/>
  </p:notesMasterIdLst>
  <p:sldIdLst>
    <p:sldId id="256" r:id="rId2"/>
    <p:sldId id="258" r:id="rId3"/>
    <p:sldId id="280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308" r:id="rId13"/>
    <p:sldId id="267" r:id="rId14"/>
    <p:sldId id="268" r:id="rId15"/>
    <p:sldId id="302" r:id="rId16"/>
    <p:sldId id="291" r:id="rId17"/>
    <p:sldId id="290" r:id="rId18"/>
    <p:sldId id="292" r:id="rId19"/>
    <p:sldId id="298" r:id="rId20"/>
    <p:sldId id="293" r:id="rId21"/>
    <p:sldId id="294" r:id="rId22"/>
    <p:sldId id="295" r:id="rId23"/>
    <p:sldId id="296" r:id="rId24"/>
    <p:sldId id="303" r:id="rId25"/>
    <p:sldId id="284" r:id="rId26"/>
    <p:sldId id="282" r:id="rId27"/>
    <p:sldId id="281" r:id="rId28"/>
    <p:sldId id="299" r:id="rId29"/>
    <p:sldId id="304" r:id="rId30"/>
    <p:sldId id="301" r:id="rId31"/>
    <p:sldId id="300" r:id="rId32"/>
    <p:sldId id="273" r:id="rId33"/>
    <p:sldId id="305" r:id="rId34"/>
    <p:sldId id="269" r:id="rId35"/>
    <p:sldId id="276" r:id="rId36"/>
    <p:sldId id="277" r:id="rId37"/>
    <p:sldId id="278" r:id="rId38"/>
  </p:sldIdLst>
  <p:sldSz cx="9144000" cy="5143500" type="screen16x9"/>
  <p:notesSz cx="6858000" cy="9144000"/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run Gupta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D9EDCFC1-CF84-4973-A09B-9F1F36750544}">
  <a:tblStyle styleId="{D9EDCFC1-CF84-4973-A09B-9F1F36750544}" styleName="Table_0">
    <a:wholeTbl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  <a:tblStyle styleId="{8E2CFE3D-583A-40C9-8721-BBD71BA8B238}" styleName="Table_1">
    <a:wholeTbl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>
        <p:scale>
          <a:sx n="95" d="100"/>
          <a:sy n="95" d="100"/>
        </p:scale>
        <p:origin x="-408" y="-80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notesMaster" Target="notesMasters/notesMaster1.xml"/><Relationship Id="rId40" Type="http://schemas.openxmlformats.org/officeDocument/2006/relationships/printerSettings" Target="printerSettings/printerSettings1.bin"/><Relationship Id="rId41" Type="http://schemas.openxmlformats.org/officeDocument/2006/relationships/commentAuthors" Target="commentAuthors.xml"/><Relationship Id="rId42" Type="http://schemas.openxmlformats.org/officeDocument/2006/relationships/presProps" Target="presProps.xml"/><Relationship Id="rId43" Type="http://schemas.openxmlformats.org/officeDocument/2006/relationships/viewProps" Target="viewProps.xml"/><Relationship Id="rId44" Type="http://schemas.openxmlformats.org/officeDocument/2006/relationships/theme" Target="theme/theme1.xml"/><Relationship Id="rId4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 noRot="1" noChangeAspect="1"/>
          </p:cNvSpPr>
          <p:nvPr>
            <p:ph type="sldImg" idx="2"/>
          </p:nvPr>
        </p:nvSpPr>
        <p:spPr>
          <a:xfrm>
            <a:off x="381187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" name="Shape 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 sz="1100"/>
            </a:lvl1pPr>
            <a:lvl2pPr>
              <a:spcBef>
                <a:spcPts val="0"/>
              </a:spcBef>
              <a:defRPr sz="1100"/>
            </a:lvl2pPr>
            <a:lvl3pPr>
              <a:spcBef>
                <a:spcPts val="0"/>
              </a:spcBef>
              <a:defRPr sz="1100"/>
            </a:lvl3pPr>
            <a:lvl4pPr>
              <a:spcBef>
                <a:spcPts val="0"/>
              </a:spcBef>
              <a:defRPr sz="1100"/>
            </a:lvl4pPr>
            <a:lvl5pPr>
              <a:spcBef>
                <a:spcPts val="0"/>
              </a:spcBef>
              <a:defRPr sz="1100"/>
            </a:lvl5pPr>
            <a:lvl6pPr>
              <a:spcBef>
                <a:spcPts val="0"/>
              </a:spcBef>
              <a:defRPr sz="1100"/>
            </a:lvl6pPr>
            <a:lvl7pPr>
              <a:spcBef>
                <a:spcPts val="0"/>
              </a:spcBef>
              <a:defRPr sz="1100"/>
            </a:lvl7pPr>
            <a:lvl8pPr>
              <a:spcBef>
                <a:spcPts val="0"/>
              </a:spcBef>
              <a:defRPr sz="1100"/>
            </a:lvl8pPr>
            <a:lvl9pPr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44786695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0" name="Shape 1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7" name="Shape 11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5" name="Shape 1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 dirty="0" smtClean="0"/>
              <a:t>from gartner…</a:t>
            </a:r>
          </a:p>
          <a:p>
            <a:pPr rtl="0">
              <a:spcBef>
                <a:spcPts val="0"/>
              </a:spcBef>
              <a:buNone/>
            </a:pPr>
            <a:r>
              <a:rPr lang="en" dirty="0" smtClean="0"/>
              <a:t>concept of application server is evolving</a:t>
            </a:r>
          </a:p>
          <a:p>
            <a:pPr>
              <a:spcBef>
                <a:spcPts val="0"/>
              </a:spcBef>
              <a:buNone/>
            </a:pPr>
            <a:r>
              <a:rPr lang="en" dirty="0" smtClean="0"/>
              <a:t>how to transition, what can we use that we have?  do we need new stuff</a:t>
            </a:r>
          </a:p>
          <a:p>
            <a:pPr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1" name="Shape 1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600"/>
              </a:spcBef>
              <a:buClr>
                <a:schemeClr val="dk1"/>
              </a:buClr>
              <a:buFont typeface="Arial"/>
              <a:buNone/>
            </a:pPr>
            <a:endParaRPr sz="1400">
              <a:solidFill>
                <a:schemeClr val="dk1"/>
              </a:solidFill>
            </a:endParaRPr>
          </a:p>
          <a:p>
            <a:pPr marL="457200" lvl="0" indent="-317500" rtl="0">
              <a:spcBef>
                <a:spcPts val="60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1400">
                <a:solidFill>
                  <a:schemeClr val="dk1"/>
                </a:solidFill>
              </a:rPr>
              <a:t>processes:</a:t>
            </a:r>
          </a:p>
          <a:p>
            <a:pPr marL="457200" lvl="0" indent="-317500" rtl="0">
              <a:spcBef>
                <a:spcPts val="60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1400">
                <a:solidFill>
                  <a:schemeClr val="dk1"/>
                </a:solidFill>
              </a:rPr>
              <a:t>architectures:  Microservices - Emphasizes decomposition of applications into single-purpose, loosely coupled services managed by cross-functional teams, for delivering and maintaining complex software systems with the velocity and quality required by today’s digital business </a:t>
            </a:r>
          </a:p>
          <a:p>
            <a:pPr lvl="0" rtl="0">
              <a:spcBef>
                <a:spcPts val="600"/>
              </a:spcBef>
              <a:buClr>
                <a:schemeClr val="dk1"/>
              </a:buClr>
              <a:buFont typeface="Arial"/>
              <a:buNone/>
            </a:pPr>
            <a:endParaRPr sz="1400">
              <a:solidFill>
                <a:srgbClr val="0000FF"/>
              </a:solidFill>
            </a:endParaRPr>
          </a:p>
          <a:p>
            <a:pPr marL="457200" lvl="0" indent="-317500" rtl="0">
              <a:spcBef>
                <a:spcPts val="60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1400">
                <a:solidFill>
                  <a:schemeClr val="dk1"/>
                </a:solidFill>
              </a:rPr>
              <a:t>technologies:  app server?  containerless apps?</a:t>
            </a:r>
          </a:p>
          <a:p>
            <a:pPr lvl="0" rtl="0">
              <a:spcBef>
                <a:spcPts val="600"/>
              </a:spcBef>
              <a:buClr>
                <a:schemeClr val="dk1"/>
              </a:buClr>
              <a:buFont typeface="Arial"/>
              <a:buNone/>
            </a:pPr>
            <a:endParaRPr sz="1400">
              <a:solidFill>
                <a:srgbClr val="0000FF"/>
              </a:solidFill>
            </a:endParaRPr>
          </a:p>
          <a:p>
            <a:pPr marL="457200" lvl="0" indent="-317500" rtl="0">
              <a:spcBef>
                <a:spcPts val="60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1400">
                <a:solidFill>
                  <a:schemeClr val="dk1"/>
                </a:solidFill>
              </a:rPr>
              <a:t>platforms:  paas</a:t>
            </a:r>
          </a:p>
          <a:p>
            <a:pPr lvl="0" rtl="0">
              <a:spcBef>
                <a:spcPts val="600"/>
              </a:spcBef>
              <a:buClr>
                <a:schemeClr val="dk1"/>
              </a:buClr>
              <a:buFont typeface="Arial"/>
              <a:buNone/>
            </a:pPr>
            <a:endParaRPr sz="1400">
              <a:solidFill>
                <a:srgbClr val="0000FF"/>
              </a:solidFill>
            </a:endParaRPr>
          </a:p>
          <a:p>
            <a:pPr marL="457200" lvl="0" indent="-317500" rtl="0">
              <a:spcBef>
                <a:spcPts val="60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1400">
                <a:solidFill>
                  <a:schemeClr val="dk1"/>
                </a:solidFill>
              </a:rPr>
              <a:t>languages: popularity of languages that support complex web apps:  HTML5 - specifically to make it easy to consume, interact with morn web apps - on a variety  of interfaces - desktops smartphones, tablets, etc…</a:t>
            </a:r>
          </a:p>
          <a:p>
            <a:pPr lvl="0" rtl="0">
              <a:spcBef>
                <a:spcPts val="600"/>
              </a:spcBef>
              <a:buClr>
                <a:schemeClr val="dk1"/>
              </a:buClr>
              <a:buFont typeface="Arial"/>
              <a:buNone/>
            </a:pPr>
            <a:endParaRPr sz="1400">
              <a:solidFill>
                <a:schemeClr val="dk1"/>
              </a:solidFill>
            </a:endParaRPr>
          </a:p>
          <a:p>
            <a:pPr marL="457200" lvl="0" indent="-317500" rtl="0">
              <a:spcBef>
                <a:spcPts val="60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1400">
                <a:solidFill>
                  <a:schemeClr val="dk1"/>
                </a:solidFill>
              </a:rPr>
              <a:t>Other trends….??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35265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73" name="Shape 1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81" name="Shape 1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8" name="Shape 1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04" name="Shape 2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11" name="Shape 2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8" name="Shape 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18" name="Shape 2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6" name="Shape 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9" name="Shape 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2" name="Shape 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0" name="Shape 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914400" lvl="1" indent="-355600" rtl="0">
              <a:spcBef>
                <a:spcPts val="480"/>
              </a:spcBef>
              <a:buClr>
                <a:schemeClr val="dk1"/>
              </a:buClr>
              <a:buSzPct val="100000"/>
              <a:buFont typeface="Courier New"/>
              <a:buChar char="o"/>
            </a:pPr>
            <a:r>
              <a:rPr lang="en" sz="2000">
                <a:solidFill>
                  <a:schemeClr val="dk1"/>
                </a:solidFill>
              </a:rPr>
              <a:t>Simple to develop, test, and deploy</a:t>
            </a:r>
          </a:p>
          <a:p>
            <a:pPr marL="914400" lvl="1" indent="-355600" rtl="0">
              <a:spcBef>
                <a:spcPts val="480"/>
              </a:spcBef>
              <a:buClr>
                <a:schemeClr val="dk1"/>
              </a:buClr>
              <a:buSzPct val="100000"/>
              <a:buFont typeface="Courier New"/>
              <a:buChar char="o"/>
            </a:pPr>
            <a:r>
              <a:rPr lang="en" sz="2000">
                <a:solidFill>
                  <a:schemeClr val="dk1"/>
                </a:solidFill>
              </a:rPr>
              <a:t>Small teams</a:t>
            </a:r>
          </a:p>
          <a:p>
            <a:pPr marL="914400" lvl="1" indent="-355600" rtl="0">
              <a:spcBef>
                <a:spcPts val="480"/>
              </a:spcBef>
              <a:buClr>
                <a:schemeClr val="dk1"/>
              </a:buClr>
              <a:buSzPct val="100000"/>
              <a:buFont typeface="Courier New"/>
              <a:buChar char="o"/>
            </a:pPr>
            <a:r>
              <a:rPr lang="en" sz="2000">
                <a:solidFill>
                  <a:schemeClr val="dk1"/>
                </a:solidFill>
              </a:rPr>
              <a:t>Simple systems</a:t>
            </a:r>
          </a:p>
          <a:p>
            <a:pPr marL="914400" lvl="1" indent="-355600" rtl="0">
              <a:spcBef>
                <a:spcPts val="480"/>
              </a:spcBef>
              <a:buClr>
                <a:schemeClr val="dk1"/>
              </a:buClr>
              <a:buSzPct val="100000"/>
              <a:buFont typeface="Courier New"/>
              <a:buChar char="o"/>
            </a:pPr>
            <a:r>
              <a:rPr lang="en" sz="2000">
                <a:solidFill>
                  <a:schemeClr val="dk1"/>
                </a:solidFill>
              </a:rPr>
              <a:t>Optimized for efficiency and latency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2" name="Shape 1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 txBox="1">
            <a:spLocks noGrp="1"/>
          </p:cNvSpPr>
          <p:nvPr>
            <p:ph type="ctrTitle"/>
          </p:nvPr>
        </p:nvSpPr>
        <p:spPr>
          <a:xfrm>
            <a:off x="685800" y="1583342"/>
            <a:ext cx="7772400" cy="1159856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algn="ctr">
              <a:spcBef>
                <a:spcPts val="0"/>
              </a:spcBef>
              <a:buSzPct val="100000"/>
              <a:defRPr sz="4800"/>
            </a:lvl1pPr>
            <a:lvl2pPr algn="ctr">
              <a:spcBef>
                <a:spcPts val="0"/>
              </a:spcBef>
              <a:buSzPct val="100000"/>
              <a:defRPr sz="4800"/>
            </a:lvl2pPr>
            <a:lvl3pPr algn="ctr">
              <a:spcBef>
                <a:spcPts val="0"/>
              </a:spcBef>
              <a:buSzPct val="100000"/>
              <a:defRPr sz="4800"/>
            </a:lvl3pPr>
            <a:lvl4pPr algn="ctr">
              <a:spcBef>
                <a:spcPts val="0"/>
              </a:spcBef>
              <a:buSzPct val="100000"/>
              <a:defRPr sz="4800"/>
            </a:lvl4pPr>
            <a:lvl5pPr algn="ctr">
              <a:spcBef>
                <a:spcPts val="0"/>
              </a:spcBef>
              <a:buSzPct val="100000"/>
              <a:defRPr sz="4800"/>
            </a:lvl5pPr>
            <a:lvl6pPr algn="ctr">
              <a:spcBef>
                <a:spcPts val="0"/>
              </a:spcBef>
              <a:buSzPct val="100000"/>
              <a:defRPr sz="4800"/>
            </a:lvl6pPr>
            <a:lvl7pPr algn="ctr">
              <a:spcBef>
                <a:spcPts val="0"/>
              </a:spcBef>
              <a:buSzPct val="100000"/>
              <a:defRPr sz="4800"/>
            </a:lvl7pPr>
            <a:lvl8pPr algn="ctr">
              <a:spcBef>
                <a:spcPts val="0"/>
              </a:spcBef>
              <a:buSzPct val="100000"/>
              <a:defRPr sz="4800"/>
            </a:lvl8pPr>
            <a:lvl9pPr algn="ctr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10" name="Shape 10"/>
          <p:cNvSpPr txBox="1">
            <a:spLocks noGrp="1"/>
          </p:cNvSpPr>
          <p:nvPr>
            <p:ph type="subTitle" idx="1"/>
          </p:nvPr>
        </p:nvSpPr>
        <p:spPr>
          <a:xfrm>
            <a:off x="685800" y="2840053"/>
            <a:ext cx="7772400" cy="784737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algn="ctr">
              <a:spcBef>
                <a:spcPts val="0"/>
              </a:spcBef>
              <a:buClr>
                <a:schemeClr val="dk2"/>
              </a:buClr>
              <a:buNone/>
              <a:defRPr>
                <a:solidFill>
                  <a:schemeClr val="dk2"/>
                </a:solidFill>
              </a:defRPr>
            </a:lvl1pPr>
            <a:lvl2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2pPr>
            <a:lvl3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3pPr>
            <a:lvl4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4pPr>
            <a:lvl5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5pPr>
            <a:lvl6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6pPr>
            <a:lvl7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7pPr>
            <a:lvl8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8pPr>
            <a:lvl9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ldNum" idx="12"/>
          </p:nvPr>
        </p:nvSpPr>
        <p:spPr>
          <a:xfrm>
            <a:off x="8556791" y="4749850"/>
            <a:ext cx="548699" cy="393524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8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556791" y="4749850"/>
            <a:ext cx="548699" cy="393524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3994525" cy="372568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body" idx="2"/>
          </p:nvPr>
        </p:nvSpPr>
        <p:spPr>
          <a:xfrm>
            <a:off x="4692273" y="1200150"/>
            <a:ext cx="3994525" cy="372568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sldNum" idx="12"/>
          </p:nvPr>
        </p:nvSpPr>
        <p:spPr>
          <a:xfrm>
            <a:off x="8556791" y="4749850"/>
            <a:ext cx="548699" cy="393524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sldNum" idx="12"/>
          </p:nvPr>
        </p:nvSpPr>
        <p:spPr>
          <a:xfrm>
            <a:off x="8556791" y="4749850"/>
            <a:ext cx="548699" cy="393524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 txBox="1">
            <a:spLocks noGrp="1"/>
          </p:cNvSpPr>
          <p:nvPr>
            <p:ph type="body" idx="1"/>
          </p:nvPr>
        </p:nvSpPr>
        <p:spPr>
          <a:xfrm>
            <a:off x="457200" y="4406309"/>
            <a:ext cx="8229600" cy="51952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algn="ctr">
              <a:spcBef>
                <a:spcPts val="360"/>
              </a:spcBef>
              <a:buSzPct val="100000"/>
              <a:buNone/>
              <a:defRPr sz="1800"/>
            </a:lvl1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sldNum" idx="12"/>
          </p:nvPr>
        </p:nvSpPr>
        <p:spPr>
          <a:xfrm>
            <a:off x="8556791" y="4749850"/>
            <a:ext cx="548699" cy="393524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>
            <a:spLocks noGrp="1"/>
          </p:cNvSpPr>
          <p:nvPr>
            <p:ph type="sldNum" idx="12"/>
          </p:nvPr>
        </p:nvSpPr>
        <p:spPr>
          <a:xfrm>
            <a:off x="8556791" y="4749850"/>
            <a:ext cx="548699" cy="393524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Relationship Id="rId8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Shape 5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1pPr>
            <a:lvl2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2pPr>
            <a:lvl3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8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600"/>
              </a:spcBef>
              <a:buClr>
                <a:schemeClr val="dk1"/>
              </a:buClr>
              <a:buSzPct val="100000"/>
              <a:defRPr sz="3000">
                <a:solidFill>
                  <a:schemeClr val="dk1"/>
                </a:solidFill>
              </a:defRPr>
            </a:lvl1pPr>
            <a:lvl2pPr>
              <a:spcBef>
                <a:spcPts val="480"/>
              </a:spcBef>
              <a:buClr>
                <a:schemeClr val="dk1"/>
              </a:buClr>
              <a:buSzPct val="100000"/>
              <a:defRPr sz="2400">
                <a:solidFill>
                  <a:schemeClr val="dk1"/>
                </a:solidFill>
              </a:defRPr>
            </a:lvl2pPr>
            <a:lvl3pPr>
              <a:spcBef>
                <a:spcPts val="480"/>
              </a:spcBef>
              <a:buClr>
                <a:schemeClr val="dk1"/>
              </a:buClr>
              <a:buSzPct val="100000"/>
              <a:defRPr sz="2400">
                <a:solidFill>
                  <a:schemeClr val="dk1"/>
                </a:solidFill>
              </a:defRPr>
            </a:lvl3pPr>
            <a:lvl4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4pPr>
            <a:lvl5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5pPr>
            <a:lvl6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6pPr>
            <a:lvl7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7pPr>
            <a:lvl8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8pPr>
            <a:lvl9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sldNum" idx="12"/>
          </p:nvPr>
        </p:nvSpPr>
        <p:spPr>
          <a:xfrm>
            <a:off x="8556791" y="4749850"/>
            <a:ext cx="548699" cy="3935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lvl1pPr algn="r">
              <a:spcBef>
                <a:spcPts val="0"/>
              </a:spcBef>
              <a:buNone/>
              <a:defRPr sz="1300">
                <a:solidFill>
                  <a:schemeClr val="dk1"/>
                </a:solidFill>
              </a:defRPr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sldNum="0" hdr="0" ftr="0" dt="0"/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4" Type="http://schemas.openxmlformats.org/officeDocument/2006/relationships/image" Target="../media/image24.jpg"/><Relationship Id="rId5" Type="http://schemas.openxmlformats.org/officeDocument/2006/relationships/image" Target="../media/image25.jpg"/><Relationship Id="rId6" Type="http://schemas.openxmlformats.org/officeDocument/2006/relationships/image" Target="../media/image26.jpg"/><Relationship Id="rId7" Type="http://schemas.openxmlformats.org/officeDocument/2006/relationships/image" Target="../media/image27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3" Type="http://schemas.openxmlformats.org/officeDocument/2006/relationships/image" Target="../media/image27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3" Type="http://schemas.openxmlformats.org/officeDocument/2006/relationships/image" Target="../media/image27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3" Type="http://schemas.openxmlformats.org/officeDocument/2006/relationships/image" Target="../media/image27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Relationship Id="rId3" Type="http://schemas.openxmlformats.org/officeDocument/2006/relationships/image" Target="../media/image27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Relationship Id="rId3" Type="http://schemas.openxmlformats.org/officeDocument/2006/relationships/image" Target="../media/image27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3" Type="http://schemas.openxmlformats.org/officeDocument/2006/relationships/image" Target="../media/image27.jp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jp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3" Type="http://schemas.openxmlformats.org/officeDocument/2006/relationships/image" Target="../media/image27.jp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Relationship Id="rId3" Type="http://schemas.openxmlformats.org/officeDocument/2006/relationships/image" Target="../media/image23.jp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Relationship Id="rId3" Type="http://schemas.openxmlformats.org/officeDocument/2006/relationships/image" Target="../media/image23.jp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Relationship Id="rId3" Type="http://schemas.openxmlformats.org/officeDocument/2006/relationships/image" Target="../media/image23.jp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jp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4" Type="http://schemas.openxmlformats.org/officeDocument/2006/relationships/image" Target="../media/image25.jpg"/><Relationship Id="rId5" Type="http://schemas.openxmlformats.org/officeDocument/2006/relationships/image" Target="../media/image26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4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Relationship Id="rId3" Type="http://schemas.openxmlformats.org/officeDocument/2006/relationships/image" Target="../media/image26.jpg"/></Relationships>
</file>

<file path=ppt/slides/_rels/slide32.xml.rels><?xml version="1.0" encoding="UTF-8" standalone="yes"?>
<Relationships xmlns="http://schemas.openxmlformats.org/package/2006/relationships"><Relationship Id="rId9" Type="http://schemas.openxmlformats.org/officeDocument/2006/relationships/image" Target="../media/image47.png"/><Relationship Id="rId20" Type="http://schemas.openxmlformats.org/officeDocument/2006/relationships/image" Target="../media/image58.png"/><Relationship Id="rId21" Type="http://schemas.openxmlformats.org/officeDocument/2006/relationships/image" Target="../media/image59.png"/><Relationship Id="rId22" Type="http://schemas.openxmlformats.org/officeDocument/2006/relationships/image" Target="../media/image60.png"/><Relationship Id="rId23" Type="http://schemas.openxmlformats.org/officeDocument/2006/relationships/image" Target="../media/image61.png"/><Relationship Id="rId24" Type="http://schemas.openxmlformats.org/officeDocument/2006/relationships/image" Target="../media/image62.png"/><Relationship Id="rId25" Type="http://schemas.openxmlformats.org/officeDocument/2006/relationships/image" Target="../media/image63.png"/><Relationship Id="rId10" Type="http://schemas.openxmlformats.org/officeDocument/2006/relationships/image" Target="../media/image48.png"/><Relationship Id="rId11" Type="http://schemas.openxmlformats.org/officeDocument/2006/relationships/image" Target="../media/image49.png"/><Relationship Id="rId12" Type="http://schemas.openxmlformats.org/officeDocument/2006/relationships/image" Target="../media/image50.png"/><Relationship Id="rId13" Type="http://schemas.openxmlformats.org/officeDocument/2006/relationships/image" Target="../media/image51.png"/><Relationship Id="rId14" Type="http://schemas.openxmlformats.org/officeDocument/2006/relationships/image" Target="../media/image52.png"/><Relationship Id="rId15" Type="http://schemas.openxmlformats.org/officeDocument/2006/relationships/image" Target="../media/image53.png"/><Relationship Id="rId16" Type="http://schemas.openxmlformats.org/officeDocument/2006/relationships/image" Target="../media/image54.png"/><Relationship Id="rId17" Type="http://schemas.openxmlformats.org/officeDocument/2006/relationships/image" Target="../media/image55.png"/><Relationship Id="rId18" Type="http://schemas.openxmlformats.org/officeDocument/2006/relationships/image" Target="../media/image56.png"/><Relationship Id="rId19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5.jpg"/><Relationship Id="rId4" Type="http://schemas.openxmlformats.org/officeDocument/2006/relationships/image" Target="../media/image42.png"/><Relationship Id="rId5" Type="http://schemas.openxmlformats.org/officeDocument/2006/relationships/image" Target="../media/image43.png"/><Relationship Id="rId6" Type="http://schemas.openxmlformats.org/officeDocument/2006/relationships/image" Target="../media/image44.png"/><Relationship Id="rId7" Type="http://schemas.openxmlformats.org/officeDocument/2006/relationships/image" Target="../media/image45.png"/><Relationship Id="rId8" Type="http://schemas.openxmlformats.org/officeDocument/2006/relationships/image" Target="../media/image46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4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6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4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jpg"/><Relationship Id="rId5" Type="http://schemas.openxmlformats.org/officeDocument/2006/relationships/image" Target="../media/image10.jpg"/><Relationship Id="rId6" Type="http://schemas.openxmlformats.org/officeDocument/2006/relationships/image" Target="../media/image11.jpg"/><Relationship Id="rId7" Type="http://schemas.openxmlformats.org/officeDocument/2006/relationships/image" Target="../media/image12.jpg"/><Relationship Id="rId8" Type="http://schemas.openxmlformats.org/officeDocument/2006/relationships/image" Target="../media/image13.jpg"/><Relationship Id="rId9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4" Type="http://schemas.openxmlformats.org/officeDocument/2006/relationships/image" Target="../media/image17.jpg"/><Relationship Id="rId5" Type="http://schemas.openxmlformats.org/officeDocument/2006/relationships/image" Target="../media/image18.jpg"/><Relationship Id="rId6" Type="http://schemas.openxmlformats.org/officeDocument/2006/relationships/image" Target="../media/image19.jpg"/><Relationship Id="rId7" Type="http://schemas.openxmlformats.org/officeDocument/2006/relationships/image" Target="../media/image20.jpg"/><Relationship Id="rId8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Shape 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Shape 31"/>
          <p:cNvSpPr txBox="1">
            <a:spLocks noGrp="1"/>
          </p:cNvSpPr>
          <p:nvPr>
            <p:ph type="ctrTitle"/>
          </p:nvPr>
        </p:nvSpPr>
        <p:spPr>
          <a:xfrm>
            <a:off x="685800" y="1583342"/>
            <a:ext cx="7772400" cy="11597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90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How DevOps and microservices impact your application architecture and development</a:t>
            </a:r>
          </a:p>
        </p:txBody>
      </p:sp>
      <p:sp>
        <p:nvSpPr>
          <p:cNvPr id="32" name="Shape 32"/>
          <p:cNvSpPr txBox="1">
            <a:spLocks noGrp="1"/>
          </p:cNvSpPr>
          <p:nvPr>
            <p:ph type="subTitle" idx="1"/>
          </p:nvPr>
        </p:nvSpPr>
        <p:spPr>
          <a:xfrm>
            <a:off x="685800" y="2840053"/>
            <a:ext cx="7772400" cy="784737"/>
          </a:xfrm>
          <a:prstGeom prst="rect">
            <a:avLst/>
          </a:prstGeom>
          <a:noFill/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400">
              <a:solidFill>
                <a:srgbClr val="FFFFFF"/>
              </a:solidFill>
            </a:endParaRPr>
          </a:p>
          <a:p>
            <a:pPr lvl="0" algn="l" rtl="0">
              <a:lnSpc>
                <a:spcPct val="115000"/>
              </a:lnSpc>
              <a:spcBef>
                <a:spcPts val="0"/>
              </a:spcBef>
              <a:buClr>
                <a:srgbClr val="999999"/>
              </a:buClr>
              <a:buSzPct val="85714"/>
              <a:buFont typeface="Arial"/>
              <a:buNone/>
            </a:pPr>
            <a:r>
              <a:rPr lang="en" sz="1400">
                <a:solidFill>
                  <a:srgbClr val="FFFFFF"/>
                </a:solidFill>
              </a:rPr>
              <a:t>Arun Gupta - Director, Developer Advocacy and Technical Marketing, Red Hat</a:t>
            </a:r>
          </a:p>
          <a:p>
            <a:pPr lvl="0" algn="l" rtl="0">
              <a:lnSpc>
                <a:spcPct val="115000"/>
              </a:lnSpc>
              <a:spcBef>
                <a:spcPts val="0"/>
              </a:spcBef>
              <a:buClr>
                <a:srgbClr val="999999"/>
              </a:buClr>
              <a:buSzPct val="85714"/>
              <a:buFont typeface="Arial"/>
              <a:buNone/>
            </a:pPr>
            <a:r>
              <a:rPr lang="en" sz="1400">
                <a:solidFill>
                  <a:srgbClr val="FFFFFF"/>
                </a:solidFill>
              </a:rPr>
              <a:t>Christina Wong - Principal Product Marketing Manager, Red Hat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dirty="0"/>
              <a:t>What’s the problem?</a:t>
            </a:r>
          </a:p>
        </p:txBody>
      </p:sp>
      <p:sp>
        <p:nvSpPr>
          <p:cNvPr id="106" name="Shape 106"/>
          <p:cNvSpPr txBox="1">
            <a:spLocks noGrp="1"/>
          </p:cNvSpPr>
          <p:nvPr>
            <p:ph type="body" idx="1"/>
          </p:nvPr>
        </p:nvSpPr>
        <p:spPr>
          <a:xfrm>
            <a:off x="4483375" y="1873250"/>
            <a:ext cx="4203300" cy="30525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1800" dirty="0" smtClean="0"/>
              <a:t>Large </a:t>
            </a:r>
            <a:r>
              <a:rPr lang="en" sz="1800" dirty="0"/>
              <a:t>complex monolithic apps</a:t>
            </a:r>
          </a:p>
          <a:p>
            <a:pPr marL="457200" lvl="0" indent="-3429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-US" sz="1800" dirty="0"/>
              <a:t>D</a:t>
            </a:r>
            <a:r>
              <a:rPr lang="en" sz="1800" dirty="0" smtClean="0"/>
              <a:t>ifficult </a:t>
            </a:r>
            <a:r>
              <a:rPr lang="en-US" sz="1800" dirty="0" smtClean="0"/>
              <a:t>maintenance</a:t>
            </a:r>
            <a:endParaRPr lang="en" sz="1800" dirty="0"/>
          </a:p>
          <a:p>
            <a:pPr marL="457200" lvl="0" indent="-3429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-US" sz="1800" dirty="0"/>
              <a:t>U</a:t>
            </a:r>
            <a:r>
              <a:rPr lang="en" sz="1800" dirty="0" smtClean="0"/>
              <a:t>nwieldy</a:t>
            </a:r>
            <a:endParaRPr lang="en-US" sz="1800" dirty="0" smtClean="0"/>
          </a:p>
          <a:p>
            <a:pPr marL="457200" lvl="0" indent="-3429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-US" sz="1800" dirty="0"/>
              <a:t>H</a:t>
            </a:r>
            <a:r>
              <a:rPr lang="en" sz="1800" dirty="0" smtClean="0"/>
              <a:t>ard </a:t>
            </a:r>
            <a:r>
              <a:rPr lang="en" sz="1800" dirty="0"/>
              <a:t>to </a:t>
            </a:r>
            <a:r>
              <a:rPr lang="en-US" sz="1800" dirty="0" err="1" smtClean="0"/>
              <a:t>te</a:t>
            </a:r>
            <a:r>
              <a:rPr lang="en" sz="1800" dirty="0" smtClean="0"/>
              <a:t>st</a:t>
            </a:r>
            <a:r>
              <a:rPr lang="en-US" sz="1800" dirty="0" smtClean="0"/>
              <a:t>, trial</a:t>
            </a:r>
            <a:r>
              <a:rPr lang="en" sz="1800" dirty="0" smtClean="0"/>
              <a:t> </a:t>
            </a:r>
            <a:r>
              <a:rPr lang="en" sz="1800" dirty="0"/>
              <a:t>new </a:t>
            </a:r>
            <a:r>
              <a:rPr lang="en" sz="1800" dirty="0" smtClean="0"/>
              <a:t>tech</a:t>
            </a:r>
            <a:r>
              <a:rPr lang="en-US" sz="1800" dirty="0" smtClean="0"/>
              <a:t>, fix</a:t>
            </a:r>
          </a:p>
          <a:p>
            <a:pPr marL="457200" lvl="0" indent="-3429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-US" sz="1800" dirty="0"/>
              <a:t>S</a:t>
            </a:r>
            <a:r>
              <a:rPr lang="en" sz="1800" dirty="0" smtClean="0"/>
              <a:t>tuck with</a:t>
            </a:r>
            <a:r>
              <a:rPr lang="en-US" sz="1800" dirty="0" smtClean="0"/>
              <a:t> the original app</a:t>
            </a:r>
            <a:endParaRPr lang="en" sz="1800" dirty="0"/>
          </a:p>
        </p:txBody>
      </p:sp>
      <p:sp>
        <p:nvSpPr>
          <p:cNvPr id="107" name="Shape 107"/>
          <p:cNvSpPr txBox="1">
            <a:spLocks noGrp="1"/>
          </p:cNvSpPr>
          <p:nvPr>
            <p:ph type="body" idx="2"/>
          </p:nvPr>
        </p:nvSpPr>
        <p:spPr>
          <a:xfrm>
            <a:off x="457200" y="1200150"/>
            <a:ext cx="3902399" cy="3725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1800" dirty="0"/>
              <a:t>More, more, more</a:t>
            </a:r>
          </a:p>
          <a:p>
            <a:pPr marL="914400" lvl="1" indent="-342900" rtl="0">
              <a:spcBef>
                <a:spcPts val="0"/>
              </a:spcBef>
              <a:buClr>
                <a:schemeClr val="dk1"/>
              </a:buClr>
              <a:buSzPct val="100000"/>
              <a:buFont typeface="Courier New"/>
              <a:buChar char="o"/>
            </a:pPr>
            <a:r>
              <a:rPr lang="en" sz="1800" dirty="0"/>
              <a:t>Customers demand more</a:t>
            </a:r>
          </a:p>
          <a:p>
            <a:pPr marL="914400" lvl="1" indent="-342900" rtl="0">
              <a:spcBef>
                <a:spcPts val="0"/>
              </a:spcBef>
              <a:buClr>
                <a:schemeClr val="dk1"/>
              </a:buClr>
              <a:buSzPct val="100000"/>
              <a:buFont typeface="Courier New"/>
              <a:buChar char="o"/>
            </a:pPr>
            <a:r>
              <a:rPr lang="en" sz="1800" dirty="0"/>
              <a:t>Business demands </a:t>
            </a:r>
            <a:r>
              <a:rPr lang="en" sz="1800" dirty="0" smtClean="0"/>
              <a:t>more</a:t>
            </a:r>
            <a:endParaRPr lang="en-US" sz="1800" dirty="0" smtClean="0"/>
          </a:p>
          <a:p>
            <a:pPr marL="914400" lvl="1" indent="-342900" rtl="0">
              <a:spcBef>
                <a:spcPts val="0"/>
              </a:spcBef>
              <a:buClr>
                <a:schemeClr val="dk1"/>
              </a:buClr>
              <a:buSzPct val="100000"/>
              <a:buFont typeface="Courier New"/>
              <a:buChar char="o"/>
            </a:pPr>
            <a:r>
              <a:rPr lang="en-US" sz="1800" dirty="0" smtClean="0"/>
              <a:t>FAST!</a:t>
            </a:r>
            <a:endParaRPr lang="en" sz="1800" dirty="0"/>
          </a:p>
          <a:p>
            <a:pPr lvl="0" rtl="0">
              <a:spcBef>
                <a:spcPts val="0"/>
              </a:spcBef>
              <a:buNone/>
            </a:pPr>
            <a:endParaRPr sz="1800" dirty="0"/>
          </a:p>
          <a:p>
            <a:pPr lvl="0" rtl="0">
              <a:spcBef>
                <a:spcPts val="0"/>
              </a:spcBef>
              <a:buNone/>
            </a:pPr>
            <a:endParaRPr sz="1800" dirty="0"/>
          </a:p>
          <a:p>
            <a:pPr marL="457200" lvl="0" indent="-3429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1800" dirty="0"/>
              <a:t>But wait!!!</a:t>
            </a:r>
          </a:p>
          <a:p>
            <a:pPr marL="914400" lvl="1" indent="-342900" rtl="0">
              <a:spcBef>
                <a:spcPts val="0"/>
              </a:spcBef>
              <a:buClr>
                <a:schemeClr val="dk1"/>
              </a:buClr>
              <a:buSzPct val="100000"/>
              <a:buFont typeface="Courier New"/>
              <a:buChar char="o"/>
            </a:pPr>
            <a:r>
              <a:rPr lang="en" sz="1800" dirty="0"/>
              <a:t>Enterprise stability, reliability</a:t>
            </a:r>
          </a:p>
          <a:p>
            <a:pPr marL="914400" lvl="1" indent="-342900" rtl="0">
              <a:spcBef>
                <a:spcPts val="0"/>
              </a:spcBef>
              <a:buClr>
                <a:schemeClr val="dk1"/>
              </a:buClr>
              <a:buSzPct val="100000"/>
              <a:buFont typeface="Courier New"/>
              <a:buChar char="o"/>
            </a:pPr>
            <a:r>
              <a:rPr lang="en" sz="1800" dirty="0"/>
              <a:t>Predictable processes</a:t>
            </a:r>
          </a:p>
          <a:p>
            <a:pPr marL="914400" lvl="1" indent="-342900" rtl="0">
              <a:spcBef>
                <a:spcPts val="0"/>
              </a:spcBef>
              <a:buClr>
                <a:schemeClr val="dk1"/>
              </a:buClr>
              <a:buSzPct val="100000"/>
              <a:buFont typeface="Courier New"/>
              <a:buChar char="o"/>
            </a:pPr>
            <a:r>
              <a:rPr lang="en" sz="1800" dirty="0"/>
              <a:t>Manage </a:t>
            </a:r>
            <a:r>
              <a:rPr lang="en" sz="1800" dirty="0" smtClean="0"/>
              <a:t>risk</a:t>
            </a:r>
            <a:r>
              <a:rPr lang="en-US" sz="1800" dirty="0" smtClean="0"/>
              <a:t>, technical debt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The goal?</a:t>
            </a:r>
            <a:endParaRPr lang="en" dirty="0"/>
          </a:p>
        </p:txBody>
      </p:sp>
      <p:sp>
        <p:nvSpPr>
          <p:cNvPr id="114" name="Shape 114"/>
          <p:cNvSpPr txBox="1">
            <a:spLocks noGrp="1"/>
          </p:cNvSpPr>
          <p:nvPr>
            <p:ph type="body" idx="1"/>
          </p:nvPr>
        </p:nvSpPr>
        <p:spPr>
          <a:xfrm>
            <a:off x="457200" y="1058340"/>
            <a:ext cx="6066589" cy="3645266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-US" sz="1800" dirty="0" smtClean="0"/>
              <a:t>M</a:t>
            </a:r>
            <a:r>
              <a:rPr lang="en" sz="1800" dirty="0" smtClean="0"/>
              <a:t>eet </a:t>
            </a:r>
            <a:r>
              <a:rPr lang="en" sz="1800" dirty="0"/>
              <a:t>the needs of modern business</a:t>
            </a:r>
          </a:p>
          <a:p>
            <a:pPr marL="914400" lvl="1" indent="-342900" rtl="0">
              <a:spcBef>
                <a:spcPts val="0"/>
              </a:spcBef>
              <a:buClr>
                <a:schemeClr val="dk1"/>
              </a:buClr>
              <a:buSzPct val="100000"/>
              <a:buFont typeface="Courier New"/>
              <a:buChar char="o"/>
            </a:pPr>
            <a:r>
              <a:rPr lang="en" sz="1800" dirty="0" smtClean="0"/>
              <a:t>interconnected</a:t>
            </a:r>
            <a:endParaRPr lang="en-US" sz="1800" dirty="0" smtClean="0"/>
          </a:p>
          <a:p>
            <a:pPr marL="914400" lvl="1" indent="-342900" rtl="0">
              <a:spcBef>
                <a:spcPts val="0"/>
              </a:spcBef>
              <a:buClr>
                <a:schemeClr val="dk1"/>
              </a:buClr>
              <a:buSzPct val="100000"/>
              <a:buFont typeface="Courier New"/>
              <a:buChar char="o"/>
            </a:pPr>
            <a:r>
              <a:rPr lang="en" sz="1800" dirty="0" smtClean="0"/>
              <a:t>immediate</a:t>
            </a:r>
            <a:endParaRPr lang="en-US" sz="1800" dirty="0" smtClean="0"/>
          </a:p>
          <a:p>
            <a:pPr marL="914400" lvl="1" indent="-342900" rtl="0">
              <a:spcBef>
                <a:spcPts val="0"/>
              </a:spcBef>
              <a:buClr>
                <a:schemeClr val="dk1"/>
              </a:buClr>
              <a:buSzPct val="100000"/>
              <a:buFont typeface="Courier New"/>
              <a:buChar char="o"/>
            </a:pPr>
            <a:r>
              <a:rPr lang="en" sz="1800" dirty="0" smtClean="0"/>
              <a:t>high </a:t>
            </a:r>
            <a:r>
              <a:rPr lang="en" sz="1800" dirty="0"/>
              <a:t>variety of customer touch </a:t>
            </a:r>
            <a:r>
              <a:rPr lang="en" sz="1800" dirty="0" smtClean="0"/>
              <a:t>points</a:t>
            </a:r>
            <a:endParaRPr lang="en-US" sz="1800" dirty="0" smtClean="0"/>
          </a:p>
          <a:p>
            <a:pPr marL="914400" lvl="1" indent="-342900" rtl="0">
              <a:spcBef>
                <a:spcPts val="0"/>
              </a:spcBef>
              <a:buClr>
                <a:schemeClr val="dk1"/>
              </a:buClr>
              <a:buSzPct val="100000"/>
              <a:buFont typeface="Courier New"/>
              <a:buChar char="o"/>
            </a:pPr>
            <a:r>
              <a:rPr lang="en" sz="1800" dirty="0" smtClean="0"/>
              <a:t>data </a:t>
            </a:r>
            <a:r>
              <a:rPr lang="en" sz="1800" dirty="0"/>
              <a:t>from many </a:t>
            </a:r>
            <a:r>
              <a:rPr lang="en" sz="1800" dirty="0" smtClean="0"/>
              <a:t>sources</a:t>
            </a:r>
            <a:endParaRPr lang="en-US" sz="1800" dirty="0" smtClean="0"/>
          </a:p>
          <a:p>
            <a:pPr marL="914400" lvl="1" indent="-342900" rtl="0">
              <a:spcBef>
                <a:spcPts val="0"/>
              </a:spcBef>
              <a:buClr>
                <a:schemeClr val="dk1"/>
              </a:buClr>
              <a:buSzPct val="100000"/>
              <a:buFont typeface="Courier New"/>
              <a:buChar char="o"/>
            </a:pPr>
            <a:r>
              <a:rPr lang="en" sz="1800" dirty="0" smtClean="0"/>
              <a:t>engaging</a:t>
            </a:r>
            <a:endParaRPr lang="en-US" sz="1800" dirty="0" smtClean="0"/>
          </a:p>
          <a:p>
            <a:pPr marL="914400" lvl="1" indent="-342900" rtl="0">
              <a:spcBef>
                <a:spcPts val="0"/>
              </a:spcBef>
              <a:buClr>
                <a:schemeClr val="dk1"/>
              </a:buClr>
              <a:buSzPct val="100000"/>
              <a:buFont typeface="Courier New"/>
              <a:buChar char="o"/>
            </a:pPr>
            <a:r>
              <a:rPr lang="en-US" sz="1800" dirty="0" smtClean="0"/>
              <a:t>P</a:t>
            </a:r>
            <a:r>
              <a:rPr lang="en" sz="1800" dirty="0" smtClean="0"/>
              <a:t>ersonalized</a:t>
            </a:r>
            <a:endParaRPr lang="en" sz="1800" dirty="0"/>
          </a:p>
          <a:p>
            <a:pPr marL="457200" lvl="0" indent="-3429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-US" sz="1800" dirty="0"/>
              <a:t>E</a:t>
            </a:r>
            <a:r>
              <a:rPr lang="en" sz="1800" dirty="0" smtClean="0"/>
              <a:t>xperiment</a:t>
            </a:r>
            <a:r>
              <a:rPr lang="en" sz="1800" dirty="0"/>
              <a:t>, fail </a:t>
            </a:r>
            <a:r>
              <a:rPr lang="en" sz="1800" dirty="0" smtClean="0"/>
              <a:t>fast</a:t>
            </a:r>
            <a:endParaRPr lang="en-US" sz="1800" dirty="0" smtClean="0"/>
          </a:p>
          <a:p>
            <a:pPr marL="457200" lvl="0" indent="-3429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-US" sz="1800" dirty="0"/>
              <a:t>M</a:t>
            </a:r>
            <a:r>
              <a:rPr lang="en" sz="1800" dirty="0" smtClean="0"/>
              <a:t>obility</a:t>
            </a:r>
            <a:endParaRPr lang="en" sz="1800" dirty="0"/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solution</a:t>
            </a:r>
            <a:endParaRPr lang="en-US" dirty="0"/>
          </a:p>
        </p:txBody>
      </p:sp>
      <p:sp>
        <p:nvSpPr>
          <p:cNvPr id="4" name="Shape 114"/>
          <p:cNvSpPr txBox="1">
            <a:spLocks/>
          </p:cNvSpPr>
          <p:nvPr/>
        </p:nvSpPr>
        <p:spPr>
          <a:xfrm>
            <a:off x="601580" y="1063227"/>
            <a:ext cx="7985738" cy="360228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0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 marL="457200" indent="-342900">
              <a:buFont typeface="Arial"/>
              <a:buChar char="●"/>
            </a:pPr>
            <a:r>
              <a:rPr lang="en-US" sz="1800" dirty="0" smtClean="0"/>
              <a:t>S</a:t>
            </a:r>
            <a:r>
              <a:rPr lang="en" sz="1800" dirty="0" smtClean="0"/>
              <a:t>cales out</a:t>
            </a:r>
            <a:r>
              <a:rPr lang="en-US" sz="1800" dirty="0" smtClean="0"/>
              <a:t> (on x or z axis?)</a:t>
            </a:r>
            <a:endParaRPr lang="en" sz="1800" dirty="0" smtClean="0"/>
          </a:p>
          <a:p>
            <a:pPr marL="457200" indent="-342900">
              <a:buFont typeface="Arial"/>
              <a:buChar char="●"/>
            </a:pPr>
            <a:r>
              <a:rPr lang="en-US" sz="1800" dirty="0"/>
              <a:t>F</a:t>
            </a:r>
            <a:r>
              <a:rPr lang="en" sz="1800" dirty="0" smtClean="0"/>
              <a:t>ast to update, refresh</a:t>
            </a:r>
          </a:p>
          <a:p>
            <a:pPr marL="457200" indent="-342900">
              <a:buFont typeface="Arial"/>
              <a:buChar char="●"/>
            </a:pPr>
            <a:r>
              <a:rPr lang="en-US" sz="1800" dirty="0" smtClean="0"/>
              <a:t>H</a:t>
            </a:r>
            <a:r>
              <a:rPr lang="en" sz="1800" dirty="0" smtClean="0"/>
              <a:t>ybrid cloud</a:t>
            </a:r>
            <a:endParaRPr lang="en-US" sz="1800" dirty="0" smtClean="0"/>
          </a:p>
          <a:p>
            <a:pPr marL="457200" indent="-342900">
              <a:buFont typeface="Arial"/>
              <a:buChar char="●"/>
            </a:pPr>
            <a:r>
              <a:rPr lang="en-US" sz="1800" dirty="0" smtClean="0"/>
              <a:t>Developers can innovate</a:t>
            </a:r>
          </a:p>
          <a:p>
            <a:pPr marL="457200" indent="-342900">
              <a:buFont typeface="Arial"/>
              <a:buChar char="●"/>
            </a:pPr>
            <a:r>
              <a:rPr lang="en-US" sz="1800" dirty="0" smtClean="0"/>
              <a:t>Operations can manage, maintain</a:t>
            </a:r>
          </a:p>
          <a:p>
            <a:pPr marL="457200" indent="-342900">
              <a:buFont typeface="Arial"/>
              <a:buChar char="●"/>
            </a:pPr>
            <a:r>
              <a:rPr lang="en-US" sz="1800" dirty="0" smtClean="0"/>
              <a:t>Easy to upgrade</a:t>
            </a:r>
          </a:p>
          <a:p>
            <a:pPr marL="457200" indent="-342900">
              <a:buFont typeface="Arial"/>
              <a:buChar char="●"/>
            </a:pPr>
            <a:r>
              <a:rPr lang="en-US" sz="1800" dirty="0" smtClean="0"/>
              <a:t>Easy to isolate problems</a:t>
            </a:r>
          </a:p>
          <a:p>
            <a:pPr marL="457200" indent="-342900">
              <a:buFont typeface="Arial"/>
              <a:buChar char="●"/>
            </a:pPr>
            <a:r>
              <a:rPr lang="en-US" sz="1800" dirty="0" smtClean="0"/>
              <a:t>Potentially polyglot</a:t>
            </a:r>
          </a:p>
          <a:p>
            <a:pPr marL="457200" indent="-342900">
              <a:buFont typeface="Arial"/>
              <a:buChar char="●"/>
            </a:pPr>
            <a:r>
              <a:rPr lang="en-US" sz="1800" dirty="0" smtClean="0"/>
              <a:t>Enables cross team communication</a:t>
            </a:r>
            <a:endParaRPr lang="en" sz="1800" dirty="0" smtClean="0"/>
          </a:p>
        </p:txBody>
      </p:sp>
      <p:sp>
        <p:nvSpPr>
          <p:cNvPr id="5" name="Rectangle 4"/>
          <p:cNvSpPr/>
          <p:nvPr/>
        </p:nvSpPr>
        <p:spPr>
          <a:xfrm>
            <a:off x="2649076" y="4026712"/>
            <a:ext cx="6356834" cy="58477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sz="3200" b="1" i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…the “modern application”</a:t>
            </a:r>
            <a:endParaRPr lang="en-US" sz="3200" b="1" i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97608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3000" dirty="0" smtClean="0"/>
              <a:t>A </a:t>
            </a:r>
            <a:r>
              <a:rPr lang="en-US" sz="3000" dirty="0"/>
              <a:t>n</a:t>
            </a:r>
            <a:r>
              <a:rPr lang="en-US" sz="3000" dirty="0" smtClean="0"/>
              <a:t>ew </a:t>
            </a:r>
            <a:r>
              <a:rPr lang="en" sz="3000" dirty="0" smtClean="0"/>
              <a:t>architecture for</a:t>
            </a:r>
            <a:r>
              <a:rPr lang="en-US" sz="3000" dirty="0" smtClean="0"/>
              <a:t> a</a:t>
            </a:r>
            <a:r>
              <a:rPr lang="en" sz="3000" dirty="0" smtClean="0"/>
              <a:t> </a:t>
            </a:r>
            <a:r>
              <a:rPr lang="en" sz="3000" dirty="0"/>
              <a:t>modern </a:t>
            </a:r>
            <a:r>
              <a:rPr lang="en-US" sz="3000" dirty="0" smtClean="0"/>
              <a:t>business</a:t>
            </a:r>
            <a:endParaRPr lang="en" sz="3000" dirty="0"/>
          </a:p>
        </p:txBody>
      </p:sp>
      <p:pic>
        <p:nvPicPr>
          <p:cNvPr id="6" name="Picture 5"/>
          <p:cNvPicPr/>
          <p:nvPr/>
        </p:nvPicPr>
        <p:blipFill>
          <a:blip r:embed="rId3"/>
          <a:stretch>
            <a:fillRect/>
          </a:stretch>
        </p:blipFill>
        <p:spPr>
          <a:xfrm>
            <a:off x="1892404" y="999880"/>
            <a:ext cx="4933845" cy="4080122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2400"/>
              <a:t>More than just new approaches to applications...</a:t>
            </a:r>
          </a:p>
        </p:txBody>
      </p:sp>
      <p:pic>
        <p:nvPicPr>
          <p:cNvPr id="129" name="Shape 129"/>
          <p:cNvPicPr preferRelativeResize="0"/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</a:blip>
          <a:stretch>
            <a:fillRect/>
          </a:stretch>
        </p:blipFill>
        <p:spPr>
          <a:xfrm>
            <a:off x="3429117" y="1324600"/>
            <a:ext cx="1236524" cy="113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Shape 130"/>
          <p:cNvPicPr preferRelativeResize="0"/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</a:blip>
          <a:stretch>
            <a:fillRect/>
          </a:stretch>
        </p:blipFill>
        <p:spPr>
          <a:xfrm>
            <a:off x="1584175" y="3124650"/>
            <a:ext cx="1732824" cy="120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Shape 131"/>
          <p:cNvPicPr preferRelativeResize="0"/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</a:blip>
          <a:stretch>
            <a:fillRect/>
          </a:stretch>
        </p:blipFill>
        <p:spPr>
          <a:xfrm>
            <a:off x="4877310" y="2901955"/>
            <a:ext cx="1236525" cy="1208052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Shape 132"/>
          <p:cNvSpPr txBox="1"/>
          <p:nvPr/>
        </p:nvSpPr>
        <p:spPr>
          <a:xfrm>
            <a:off x="867075" y="2471575"/>
            <a:ext cx="1145700" cy="387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Processes</a:t>
            </a:r>
          </a:p>
        </p:txBody>
      </p:sp>
      <p:sp>
        <p:nvSpPr>
          <p:cNvPr id="133" name="Shape 133"/>
          <p:cNvSpPr txBox="1"/>
          <p:nvPr/>
        </p:nvSpPr>
        <p:spPr>
          <a:xfrm>
            <a:off x="3474551" y="2505125"/>
            <a:ext cx="1315499" cy="387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Architectures</a:t>
            </a:r>
          </a:p>
        </p:txBody>
      </p:sp>
      <p:sp>
        <p:nvSpPr>
          <p:cNvPr id="134" name="Shape 134"/>
          <p:cNvSpPr txBox="1"/>
          <p:nvPr/>
        </p:nvSpPr>
        <p:spPr>
          <a:xfrm>
            <a:off x="4922737" y="4160387"/>
            <a:ext cx="1315499" cy="387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Technologies</a:t>
            </a:r>
          </a:p>
        </p:txBody>
      </p:sp>
      <p:sp>
        <p:nvSpPr>
          <p:cNvPr id="135" name="Shape 135"/>
          <p:cNvSpPr txBox="1"/>
          <p:nvPr/>
        </p:nvSpPr>
        <p:spPr>
          <a:xfrm>
            <a:off x="6665855" y="2737350"/>
            <a:ext cx="1315499" cy="387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Languages</a:t>
            </a:r>
          </a:p>
        </p:txBody>
      </p:sp>
      <p:sp>
        <p:nvSpPr>
          <p:cNvPr id="136" name="Shape 136"/>
          <p:cNvSpPr txBox="1"/>
          <p:nvPr/>
        </p:nvSpPr>
        <p:spPr>
          <a:xfrm>
            <a:off x="1955627" y="4325000"/>
            <a:ext cx="1315499" cy="387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Platforms</a:t>
            </a:r>
          </a:p>
        </p:txBody>
      </p:sp>
      <p:pic>
        <p:nvPicPr>
          <p:cNvPr id="137" name="Shape 137"/>
          <p:cNvPicPr preferRelativeResize="0"/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</a:blip>
          <a:stretch>
            <a:fillRect/>
          </a:stretch>
        </p:blipFill>
        <p:spPr>
          <a:xfrm>
            <a:off x="6459765" y="1600068"/>
            <a:ext cx="1626682" cy="97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Shape 138"/>
          <p:cNvPicPr preferRelativeResize="0"/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</a:blip>
          <a:stretch>
            <a:fillRect/>
          </a:stretch>
        </p:blipFill>
        <p:spPr>
          <a:xfrm>
            <a:off x="998691" y="1411000"/>
            <a:ext cx="1023803" cy="85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ransition 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925052"/>
            <a:ext cx="8229600" cy="3000777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Processes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Shape 138"/>
          <p:cNvPicPr preferRelativeResize="0"/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  <a:lum bright="70000" contrast="-70000"/>
          </a:blip>
          <a:stretch>
            <a:fillRect/>
          </a:stretch>
        </p:blipFill>
        <p:spPr>
          <a:xfrm>
            <a:off x="865006" y="1531315"/>
            <a:ext cx="1970670" cy="165036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134501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08100"/>
            <a:ext cx="9144000" cy="2527102"/>
          </a:xfrm>
          <a:prstGeom prst="rect">
            <a:avLst/>
          </a:prstGeom>
        </p:spPr>
      </p:pic>
      <p:pic>
        <p:nvPicPr>
          <p:cNvPr id="6" name="Shape 138"/>
          <p:cNvPicPr preferRelativeResize="0"/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</a:blip>
          <a:stretch>
            <a:fillRect/>
          </a:stretch>
        </p:blipFill>
        <p:spPr>
          <a:xfrm>
            <a:off x="8340141" y="100895"/>
            <a:ext cx="671930" cy="63436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090037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300" y="0"/>
            <a:ext cx="6873875" cy="5143500"/>
          </a:xfrm>
          <a:prstGeom prst="rect">
            <a:avLst/>
          </a:prstGeom>
        </p:spPr>
      </p:pic>
      <p:pic>
        <p:nvPicPr>
          <p:cNvPr id="5" name="Shape 138"/>
          <p:cNvPicPr preferRelativeResize="0"/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</a:blip>
          <a:stretch>
            <a:fillRect/>
          </a:stretch>
        </p:blipFill>
        <p:spPr>
          <a:xfrm>
            <a:off x="8340141" y="100895"/>
            <a:ext cx="671930" cy="63436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43896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76948" y="0"/>
            <a:ext cx="6456947" cy="4682691"/>
          </a:xfrm>
          <a:prstGeom prst="rect">
            <a:avLst/>
          </a:prstGeom>
        </p:spPr>
      </p:pic>
      <p:pic>
        <p:nvPicPr>
          <p:cNvPr id="6" name="Shape 138"/>
          <p:cNvPicPr preferRelativeResize="0"/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</a:blip>
          <a:stretch>
            <a:fillRect/>
          </a:stretch>
        </p:blipFill>
        <p:spPr>
          <a:xfrm>
            <a:off x="8340141" y="100895"/>
            <a:ext cx="671930" cy="63436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785692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DevOps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1" dirty="0" err="1"/>
              <a:t>DevOps</a:t>
            </a:r>
            <a:r>
              <a:rPr lang="en-US" i="1" dirty="0"/>
              <a:t> is an approach to </a:t>
            </a:r>
            <a:r>
              <a:rPr lang="en-US" i="1" dirty="0">
                <a:solidFill>
                  <a:srgbClr val="FF0000"/>
                </a:solidFill>
              </a:rPr>
              <a:t>process</a:t>
            </a:r>
            <a:r>
              <a:rPr lang="en-US" i="1" dirty="0"/>
              <a:t>, </a:t>
            </a:r>
            <a:r>
              <a:rPr lang="en-US" i="1" dirty="0">
                <a:solidFill>
                  <a:srgbClr val="FF0000"/>
                </a:solidFill>
              </a:rPr>
              <a:t>culture</a:t>
            </a:r>
            <a:r>
              <a:rPr lang="en-US" i="1" dirty="0"/>
              <a:t>, and </a:t>
            </a:r>
            <a:r>
              <a:rPr lang="en-US" i="1" dirty="0">
                <a:solidFill>
                  <a:srgbClr val="FF0000"/>
                </a:solidFill>
              </a:rPr>
              <a:t>tools</a:t>
            </a:r>
            <a:r>
              <a:rPr lang="en-US" i="1" dirty="0"/>
              <a:t> for delivering </a:t>
            </a:r>
            <a:r>
              <a:rPr lang="en-US" i="1" dirty="0">
                <a:solidFill>
                  <a:srgbClr val="FF0000"/>
                </a:solidFill>
              </a:rPr>
              <a:t>increased business value and responsiveness</a:t>
            </a:r>
            <a:r>
              <a:rPr lang="en-US" i="1" dirty="0"/>
              <a:t> through rapid, iterative, and </a:t>
            </a:r>
            <a:r>
              <a:rPr lang="en-US" i="1" dirty="0">
                <a:solidFill>
                  <a:srgbClr val="FF0000"/>
                </a:solidFill>
              </a:rPr>
              <a:t>high-quality IT service delivery</a:t>
            </a:r>
            <a:r>
              <a:rPr lang="en-US" i="1" dirty="0" smtClean="0"/>
              <a:t>.</a:t>
            </a:r>
            <a:endParaRPr lang="en-US" i="1" dirty="0"/>
          </a:p>
        </p:txBody>
      </p:sp>
      <p:pic>
        <p:nvPicPr>
          <p:cNvPr id="4" name="Shape 138"/>
          <p:cNvPicPr preferRelativeResize="0"/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</a:blip>
          <a:stretch>
            <a:fillRect/>
          </a:stretch>
        </p:blipFill>
        <p:spPr>
          <a:xfrm>
            <a:off x="8340141" y="100895"/>
            <a:ext cx="671930" cy="63436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768953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2400" dirty="0"/>
              <a:t>Arun </a:t>
            </a:r>
            <a:r>
              <a:rPr lang="en" sz="2400" dirty="0" smtClean="0"/>
              <a:t>–</a:t>
            </a:r>
            <a:r>
              <a:rPr lang="en-US" sz="2400" dirty="0" smtClean="0"/>
              <a:t> avid marathoner, STEM to kids</a:t>
            </a:r>
            <a:endParaRPr lang="en" sz="2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t="3987" b="45655"/>
          <a:stretch/>
        </p:blipFill>
        <p:spPr>
          <a:xfrm>
            <a:off x="975417" y="1063378"/>
            <a:ext cx="3249554" cy="3429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5569" y="1172872"/>
            <a:ext cx="2594376" cy="3403821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17986" y="200526"/>
            <a:ext cx="6048542" cy="4530686"/>
          </a:xfrm>
          <a:prstGeom prst="rect">
            <a:avLst/>
          </a:prstGeom>
        </p:spPr>
      </p:pic>
      <p:pic>
        <p:nvPicPr>
          <p:cNvPr id="5" name="Shape 138"/>
          <p:cNvPicPr preferRelativeResize="0"/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</a:blip>
          <a:stretch>
            <a:fillRect/>
          </a:stretch>
        </p:blipFill>
        <p:spPr>
          <a:xfrm>
            <a:off x="8340141" y="100895"/>
            <a:ext cx="671930" cy="63436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161226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500" y="0"/>
            <a:ext cx="4927689" cy="5143500"/>
          </a:xfrm>
          <a:prstGeom prst="rect">
            <a:avLst/>
          </a:prstGeom>
        </p:spPr>
      </p:pic>
      <p:pic>
        <p:nvPicPr>
          <p:cNvPr id="5" name="Shape 138"/>
          <p:cNvPicPr preferRelativeResize="0"/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</a:blip>
          <a:stretch>
            <a:fillRect/>
          </a:stretch>
        </p:blipFill>
        <p:spPr>
          <a:xfrm>
            <a:off x="8340141" y="100895"/>
            <a:ext cx="671930" cy="63436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353593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Five “C”s of </a:t>
            </a:r>
            <a:r>
              <a:rPr lang="en-US" dirty="0" err="1" smtClean="0"/>
              <a:t>DevOps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457200">
              <a:buFont typeface="Arial"/>
              <a:buChar char="•"/>
            </a:pPr>
            <a:r>
              <a:rPr lang="en-US" b="1" dirty="0">
                <a:solidFill>
                  <a:srgbClr val="FF0000"/>
                </a:solidFill>
              </a:rPr>
              <a:t>C</a:t>
            </a:r>
            <a:r>
              <a:rPr lang="en-US" dirty="0"/>
              <a:t>ollaboration between “</a:t>
            </a:r>
            <a:r>
              <a:rPr lang="en-US" dirty="0" err="1"/>
              <a:t>dev</a:t>
            </a:r>
            <a:r>
              <a:rPr lang="en-US" dirty="0"/>
              <a:t>” and “ops”</a:t>
            </a:r>
          </a:p>
          <a:p>
            <a:pPr marL="457200" indent="-457200">
              <a:buFont typeface="Arial"/>
              <a:buChar char="•"/>
            </a:pPr>
            <a:r>
              <a:rPr lang="en-US" b="1" dirty="0">
                <a:solidFill>
                  <a:srgbClr val="FF0000"/>
                </a:solidFill>
              </a:rPr>
              <a:t>C</a:t>
            </a:r>
            <a:r>
              <a:rPr lang="en-US" dirty="0"/>
              <a:t>ulture</a:t>
            </a:r>
          </a:p>
          <a:p>
            <a:pPr marL="457200" indent="-457200">
              <a:buFont typeface="Arial"/>
              <a:buChar char="•"/>
            </a:pPr>
            <a:r>
              <a:rPr lang="en-US" b="1" dirty="0">
                <a:solidFill>
                  <a:srgbClr val="FF0000"/>
                </a:solidFill>
              </a:rPr>
              <a:t>C</a:t>
            </a:r>
            <a:r>
              <a:rPr lang="en-US" dirty="0"/>
              <a:t>ode everything - application and configuration</a:t>
            </a:r>
          </a:p>
          <a:p>
            <a:pPr marL="457200" indent="-457200">
              <a:buFont typeface="Arial"/>
              <a:buChar char="•"/>
            </a:pPr>
            <a:r>
              <a:rPr lang="en-US" b="1" dirty="0">
                <a:solidFill>
                  <a:srgbClr val="FF0000"/>
                </a:solidFill>
              </a:rPr>
              <a:t>C</a:t>
            </a:r>
            <a:r>
              <a:rPr lang="en-US" dirty="0"/>
              <a:t>onsistency - automation over documentation</a:t>
            </a:r>
          </a:p>
          <a:p>
            <a:pPr marL="457200" indent="-457200">
              <a:buFont typeface="Arial"/>
              <a:buChar char="•"/>
            </a:pPr>
            <a:r>
              <a:rPr lang="en-US" b="1" dirty="0">
                <a:solidFill>
                  <a:srgbClr val="FF0000"/>
                </a:solidFill>
              </a:rPr>
              <a:t>C</a:t>
            </a:r>
            <a:r>
              <a:rPr lang="en-US" dirty="0"/>
              <a:t>ontinuous delivery</a:t>
            </a:r>
          </a:p>
        </p:txBody>
      </p:sp>
      <p:pic>
        <p:nvPicPr>
          <p:cNvPr id="4" name="Shape 138"/>
          <p:cNvPicPr preferRelativeResize="0"/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</a:blip>
          <a:stretch>
            <a:fillRect/>
          </a:stretch>
        </p:blipFill>
        <p:spPr>
          <a:xfrm>
            <a:off x="8340141" y="100895"/>
            <a:ext cx="671930" cy="63436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318658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5126" y="122249"/>
            <a:ext cx="6241716" cy="448651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231239" y="4648866"/>
            <a:ext cx="691013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blog.arungupta.me</a:t>
            </a:r>
            <a:r>
              <a:rPr lang="en-US" dirty="0"/>
              <a:t>/continuous-integration-delivery-deployment-maturity-model/</a:t>
            </a:r>
          </a:p>
        </p:txBody>
      </p:sp>
      <p:pic>
        <p:nvPicPr>
          <p:cNvPr id="6" name="Shape 138"/>
          <p:cNvPicPr preferRelativeResize="0"/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</a:blip>
          <a:stretch>
            <a:fillRect/>
          </a:stretch>
        </p:blipFill>
        <p:spPr>
          <a:xfrm>
            <a:off x="8340141" y="100895"/>
            <a:ext cx="671930" cy="63436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589572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ransition 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11158"/>
            <a:ext cx="8229600" cy="3214672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rgbClr val="FFFFFF"/>
                </a:solidFill>
              </a:rPr>
              <a:t>Architectures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5" name="Shape 129"/>
          <p:cNvPicPr preferRelativeResize="0"/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  <a:lum bright="70000" contrast="-70000"/>
          </a:blip>
          <a:stretch>
            <a:fillRect/>
          </a:stretch>
        </p:blipFill>
        <p:spPr>
          <a:xfrm>
            <a:off x="1310107" y="1421063"/>
            <a:ext cx="1296736" cy="13755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609826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6530" y="177800"/>
            <a:ext cx="6777789" cy="424741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81787" y="4478686"/>
            <a:ext cx="807452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blogs.forrester.com</a:t>
            </a:r>
            <a:r>
              <a:rPr lang="en-US" dirty="0"/>
              <a:t>/</a:t>
            </a:r>
            <a:r>
              <a:rPr lang="en-US" dirty="0" err="1"/>
              <a:t>ted_schadler</a:t>
            </a:r>
            <a:r>
              <a:rPr lang="en-US" dirty="0"/>
              <a:t>/13-11-</a:t>
            </a:r>
            <a:r>
              <a:rPr lang="en-US" dirty="0" smtClean="0"/>
              <a:t>20-mobile_needs_a_four_tier_engagement_platform</a:t>
            </a:r>
            <a:endParaRPr lang="en-US" dirty="0"/>
          </a:p>
        </p:txBody>
      </p:sp>
      <p:pic>
        <p:nvPicPr>
          <p:cNvPr id="6" name="Shape 129"/>
          <p:cNvPicPr preferRelativeResize="0"/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</a:blip>
          <a:stretch>
            <a:fillRect/>
          </a:stretch>
        </p:blipFill>
        <p:spPr>
          <a:xfrm>
            <a:off x="8281853" y="177800"/>
            <a:ext cx="688357" cy="7301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941082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1752" y="0"/>
            <a:ext cx="3459079" cy="51435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727087" y="931078"/>
            <a:ext cx="272175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i="1" dirty="0" smtClean="0"/>
              <a:t>“America is all about speed. Hot, nasty badass speed.”</a:t>
            </a:r>
            <a:endParaRPr lang="en-US" sz="3200" i="1" dirty="0"/>
          </a:p>
        </p:txBody>
      </p:sp>
      <p:pic>
        <p:nvPicPr>
          <p:cNvPr id="6" name="Shape 129"/>
          <p:cNvPicPr preferRelativeResize="0"/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</a:blip>
          <a:stretch>
            <a:fillRect/>
          </a:stretch>
        </p:blipFill>
        <p:spPr>
          <a:xfrm>
            <a:off x="8281853" y="177800"/>
            <a:ext cx="688357" cy="7301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354280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652678"/>
            <a:ext cx="8229600" cy="3725680"/>
          </a:xfrm>
        </p:spPr>
        <p:txBody>
          <a:bodyPr/>
          <a:lstStyle/>
          <a:p>
            <a:r>
              <a:rPr lang="en-US" i="1" dirty="0"/>
              <a:t>An </a:t>
            </a:r>
            <a:r>
              <a:rPr lang="en-US" i="1" dirty="0">
                <a:solidFill>
                  <a:srgbClr val="FF0000"/>
                </a:solidFill>
              </a:rPr>
              <a:t>architectural approach</a:t>
            </a:r>
            <a:r>
              <a:rPr lang="en-US" i="1" dirty="0"/>
              <a:t>, that emphasizes the decomposition of applications into </a:t>
            </a:r>
            <a:r>
              <a:rPr lang="en-US" i="1" dirty="0">
                <a:solidFill>
                  <a:srgbClr val="FF0000"/>
                </a:solidFill>
              </a:rPr>
              <a:t>single-purpose</a:t>
            </a:r>
            <a:r>
              <a:rPr lang="en-US" i="1" dirty="0"/>
              <a:t>, </a:t>
            </a:r>
            <a:r>
              <a:rPr lang="en-US" i="1" dirty="0">
                <a:solidFill>
                  <a:srgbClr val="FF0000"/>
                </a:solidFill>
              </a:rPr>
              <a:t>loosely coupled</a:t>
            </a:r>
            <a:r>
              <a:rPr lang="en-US" i="1" dirty="0"/>
              <a:t> services managed by </a:t>
            </a:r>
            <a:r>
              <a:rPr lang="en-US" i="1" dirty="0">
                <a:solidFill>
                  <a:srgbClr val="FF0000"/>
                </a:solidFill>
              </a:rPr>
              <a:t>cross-functional teams</a:t>
            </a:r>
            <a:r>
              <a:rPr lang="en-US" i="1" dirty="0"/>
              <a:t>, for delivering and maintaining </a:t>
            </a:r>
            <a:r>
              <a:rPr lang="en-US" i="1" dirty="0">
                <a:solidFill>
                  <a:srgbClr val="FF0000"/>
                </a:solidFill>
              </a:rPr>
              <a:t>complex software systems </a:t>
            </a:r>
            <a:r>
              <a:rPr lang="en-US" i="1" dirty="0"/>
              <a:t>with the velocity and quality required by today’s </a:t>
            </a:r>
            <a:r>
              <a:rPr lang="en-US" i="1" dirty="0">
                <a:solidFill>
                  <a:srgbClr val="FF0000"/>
                </a:solidFill>
              </a:rPr>
              <a:t>digital business</a:t>
            </a:r>
          </a:p>
        </p:txBody>
      </p:sp>
      <p:pic>
        <p:nvPicPr>
          <p:cNvPr id="4" name="Shape 129"/>
          <p:cNvPicPr preferRelativeResize="0"/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</a:blip>
          <a:stretch>
            <a:fillRect/>
          </a:stretch>
        </p:blipFill>
        <p:spPr>
          <a:xfrm>
            <a:off x="8281853" y="177800"/>
            <a:ext cx="688357" cy="7301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793986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1475" y="347579"/>
            <a:ext cx="3513221" cy="1851965"/>
          </a:xfrm>
        </p:spPr>
        <p:txBody>
          <a:bodyPr/>
          <a:lstStyle/>
          <a:p>
            <a:r>
              <a:rPr lang="en-US" dirty="0" smtClean="0"/>
              <a:t>Business-driven </a:t>
            </a:r>
            <a:r>
              <a:rPr lang="en-US" dirty="0" err="1" smtClean="0"/>
              <a:t>microservices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7349" t="13775" r="33269" b="6173"/>
          <a:stretch/>
        </p:blipFill>
        <p:spPr>
          <a:xfrm>
            <a:off x="4074696" y="253041"/>
            <a:ext cx="4612104" cy="4672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5269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ransition 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smtClean="0">
                <a:solidFill>
                  <a:srgbClr val="FFFFFF"/>
                </a:solidFill>
              </a:rPr>
              <a:t>Platforms</a:t>
            </a:r>
          </a:p>
          <a:p>
            <a:pPr algn="ctr"/>
            <a:endParaRPr lang="en-US" dirty="0">
              <a:solidFill>
                <a:srgbClr val="FFFFFF"/>
              </a:solidFill>
            </a:endParaRPr>
          </a:p>
          <a:p>
            <a:pPr algn="ctr"/>
            <a:r>
              <a:rPr lang="en-US" dirty="0" smtClean="0">
                <a:solidFill>
                  <a:srgbClr val="FFFFFF"/>
                </a:solidFill>
              </a:rPr>
              <a:t>Technologies and tools</a:t>
            </a:r>
          </a:p>
          <a:p>
            <a:pPr algn="ctr"/>
            <a:endParaRPr lang="en-US" dirty="0" smtClean="0">
              <a:solidFill>
                <a:srgbClr val="FFFFFF"/>
              </a:solidFill>
            </a:endParaRPr>
          </a:p>
          <a:p>
            <a:pPr algn="ctr"/>
            <a:r>
              <a:rPr lang="en-US" dirty="0" smtClean="0">
                <a:solidFill>
                  <a:srgbClr val="FFFFFF"/>
                </a:solidFill>
              </a:rPr>
              <a:t>Languages</a:t>
            </a:r>
          </a:p>
        </p:txBody>
      </p:sp>
      <p:pic>
        <p:nvPicPr>
          <p:cNvPr id="5" name="Shape 170"/>
          <p:cNvPicPr preferRelativeResize="0"/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  <a:lum bright="70000" contrast="-70000"/>
          </a:blip>
          <a:stretch>
            <a:fillRect/>
          </a:stretch>
        </p:blipFill>
        <p:spPr>
          <a:xfrm>
            <a:off x="1727908" y="1128394"/>
            <a:ext cx="1571947" cy="95707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178"/>
          <p:cNvPicPr preferRelativeResize="0"/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  <a:lum bright="70000" contrast="-70000"/>
          </a:blip>
          <a:stretch>
            <a:fillRect/>
          </a:stretch>
        </p:blipFill>
        <p:spPr>
          <a:xfrm>
            <a:off x="6895556" y="1930506"/>
            <a:ext cx="1236525" cy="1208052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Shape 186"/>
          <p:cNvPicPr preferRelativeResize="0"/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  <a:lum bright="70000" contrast="-70000"/>
          </a:blip>
          <a:stretch>
            <a:fillRect/>
          </a:stretch>
        </p:blipFill>
        <p:spPr>
          <a:xfrm>
            <a:off x="2312737" y="2994526"/>
            <a:ext cx="1082842" cy="81547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629010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>
            <a:spLocks noGrp="1"/>
          </p:cNvSpPr>
          <p:nvPr>
            <p:ph type="title"/>
          </p:nvPr>
        </p:nvSpPr>
        <p:spPr>
          <a:xfrm>
            <a:off x="457200" y="3583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3000" b="0" dirty="0" smtClean="0"/>
              <a:t>Arun </a:t>
            </a:r>
            <a:r>
              <a:rPr lang="en-US" sz="3000" b="0" dirty="0" smtClean="0"/>
              <a:t>Gupta, helping solve problems</a:t>
            </a:r>
            <a:endParaRPr lang="en" sz="3000" b="0" dirty="0"/>
          </a:p>
        </p:txBody>
      </p:sp>
      <p:sp>
        <p:nvSpPr>
          <p:cNvPr id="60" name="Shape 60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800" dirty="0"/>
          </a:p>
          <a:p>
            <a:pPr lvl="0" rt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-US" sz="1800" dirty="0" smtClean="0"/>
              <a:t>Director, JBoss Middleware</a:t>
            </a:r>
            <a:endParaRPr lang="en-US" sz="1800" dirty="0" smtClean="0"/>
          </a:p>
          <a:p>
            <a:pPr marL="457200" indent="-342900">
              <a:buFont typeface="Arial"/>
              <a:buChar char="●"/>
            </a:pPr>
            <a:r>
              <a:rPr lang="en-US" sz="1800" dirty="0" smtClean="0"/>
              <a:t>Technical Marketing</a:t>
            </a:r>
          </a:p>
          <a:p>
            <a:pPr marL="457200" lvl="0" indent="-3429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-US" sz="1800" dirty="0" smtClean="0"/>
              <a:t>Developer Advocacy</a:t>
            </a:r>
            <a:endParaRPr lang="en" sz="1800" dirty="0"/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800" dirty="0"/>
          </a:p>
          <a:p>
            <a:pPr lvl="0" rt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 sz="1800" dirty="0"/>
              <a:t>Hot topics</a:t>
            </a:r>
          </a:p>
          <a:p>
            <a:pPr marL="457200" lvl="0" indent="-3429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-US" sz="1800" dirty="0" smtClean="0"/>
              <a:t>JBoss </a:t>
            </a:r>
            <a:r>
              <a:rPr lang="en-US" sz="1800" dirty="0" err="1" smtClean="0"/>
              <a:t>Middlware</a:t>
            </a:r>
            <a:endParaRPr lang="en-US" sz="1800" dirty="0" smtClean="0"/>
          </a:p>
          <a:p>
            <a:pPr marL="457200" lvl="0" indent="-3429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1800" dirty="0" smtClean="0"/>
              <a:t>Microservices</a:t>
            </a:r>
            <a:endParaRPr lang="en" sz="1800" dirty="0"/>
          </a:p>
          <a:p>
            <a:pPr marL="457200" lvl="0" indent="-3429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-US" sz="1800" dirty="0" err="1" smtClean="0"/>
              <a:t>DevOps</a:t>
            </a:r>
            <a:endParaRPr lang="en" sz="1800" dirty="0"/>
          </a:p>
          <a:p>
            <a:pPr marL="457200" lvl="0" indent="-3429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-US" sz="1800" dirty="0" smtClean="0"/>
              <a:t>Containers</a:t>
            </a:r>
          </a:p>
          <a:p>
            <a:pPr marL="457200" lvl="0" indent="-3429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-US" sz="1800" dirty="0" smtClean="0"/>
              <a:t>Developer Tooling</a:t>
            </a:r>
            <a:endParaRPr lang="en" sz="1800" dirty="0"/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800" dirty="0"/>
          </a:p>
          <a:p>
            <a:pPr>
              <a:spcBef>
                <a:spcPts val="0"/>
              </a:spcBef>
              <a:buNone/>
            </a:pPr>
            <a:endParaRPr sz="1800" dirty="0"/>
          </a:p>
        </p:txBody>
      </p:sp>
    </p:spTree>
    <p:extLst>
      <p:ext uri="{BB962C8B-B14F-4D97-AF65-F5344CB8AC3E}">
        <p14:creationId xmlns:p14="http://schemas.microsoft.com/office/powerpoint/2010/main" val="1461664025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dirty="0" smtClean="0"/>
              <a:t>P</a:t>
            </a:r>
            <a:r>
              <a:rPr lang="en-US" dirty="0" err="1" smtClean="0"/>
              <a:t>latforms</a:t>
            </a:r>
            <a:endParaRPr lang="en" dirty="0"/>
          </a:p>
        </p:txBody>
      </p:sp>
      <p:sp>
        <p:nvSpPr>
          <p:cNvPr id="169" name="Shape 169"/>
          <p:cNvSpPr txBox="1">
            <a:spLocks noGrp="1"/>
          </p:cNvSpPr>
          <p:nvPr>
            <p:ph type="body" idx="1"/>
          </p:nvPr>
        </p:nvSpPr>
        <p:spPr>
          <a:xfrm>
            <a:off x="457200" y="977907"/>
            <a:ext cx="8229600" cy="874183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i="1" dirty="0" err="1" smtClean="0"/>
              <a:t>PaaS</a:t>
            </a:r>
            <a:endParaRPr lang="en" i="1" dirty="0"/>
          </a:p>
        </p:txBody>
      </p:sp>
      <p:pic>
        <p:nvPicPr>
          <p:cNvPr id="170" name="Shape 170"/>
          <p:cNvPicPr preferRelativeResize="0"/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</a:blip>
          <a:stretch>
            <a:fillRect/>
          </a:stretch>
        </p:blipFill>
        <p:spPr>
          <a:xfrm>
            <a:off x="7579895" y="205975"/>
            <a:ext cx="1267854" cy="771932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894" y="1555700"/>
            <a:ext cx="8261684" cy="309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210208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21441"/>
          <a:stretch/>
        </p:blipFill>
        <p:spPr>
          <a:xfrm>
            <a:off x="813468" y="414420"/>
            <a:ext cx="6991892" cy="4023896"/>
          </a:xfrm>
          <a:prstGeom prst="rect">
            <a:avLst/>
          </a:prstGeom>
        </p:spPr>
      </p:pic>
      <p:pic>
        <p:nvPicPr>
          <p:cNvPr id="8" name="Shape 186"/>
          <p:cNvPicPr preferRelativeResize="0"/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</a:blip>
          <a:stretch>
            <a:fillRect/>
          </a:stretch>
        </p:blipFill>
        <p:spPr>
          <a:xfrm>
            <a:off x="7953695" y="200526"/>
            <a:ext cx="963042" cy="5999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70300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Technologies and tools</a:t>
            </a:r>
          </a:p>
        </p:txBody>
      </p:sp>
      <p:pic>
        <p:nvPicPr>
          <p:cNvPr id="178" name="Shape 178"/>
          <p:cNvPicPr preferRelativeResize="0"/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</a:blip>
          <a:stretch>
            <a:fillRect/>
          </a:stretch>
        </p:blipFill>
        <p:spPr>
          <a:xfrm>
            <a:off x="7670925" y="205980"/>
            <a:ext cx="1236525" cy="12080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231" y="1207926"/>
            <a:ext cx="532063" cy="51908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4714" y="1866072"/>
            <a:ext cx="1663666" cy="43463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1961" y="1207926"/>
            <a:ext cx="1803471" cy="56583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98380" y="1852387"/>
            <a:ext cx="1537304" cy="32054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89643" y="2824380"/>
            <a:ext cx="941977" cy="25690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82439" y="1310291"/>
            <a:ext cx="1441116" cy="46347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346633" y="1098768"/>
            <a:ext cx="1238250" cy="2667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982439" y="2102068"/>
            <a:ext cx="1200483" cy="32320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166723" y="1717190"/>
            <a:ext cx="1218542" cy="38993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41692" y="2652502"/>
            <a:ext cx="1615103" cy="61251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85372" y="3198346"/>
            <a:ext cx="648071" cy="59821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33443" y="3149317"/>
            <a:ext cx="1168664" cy="41879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054058" y="2840720"/>
            <a:ext cx="832604" cy="73744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984586" y="2763149"/>
            <a:ext cx="1069472" cy="890507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748033" y="2886432"/>
            <a:ext cx="1242261" cy="777281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280718" y="3498568"/>
            <a:ext cx="1159828" cy="39765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220560" y="3084404"/>
            <a:ext cx="1280143" cy="414164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10939" y="4130330"/>
            <a:ext cx="4064000" cy="5969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4054058" y="1098768"/>
            <a:ext cx="971216" cy="866491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2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31036" b="31369"/>
          <a:stretch/>
        </p:blipFill>
        <p:spPr>
          <a:xfrm>
            <a:off x="3928101" y="1922919"/>
            <a:ext cx="1337804" cy="368408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2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220560" y="3796565"/>
            <a:ext cx="1231775" cy="395385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2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256985" y="4191950"/>
            <a:ext cx="1183561" cy="361644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ransition 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24526"/>
            <a:ext cx="8229600" cy="3201304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rgbClr val="FFFFFF"/>
                </a:solidFill>
              </a:rPr>
              <a:t>Moving forward…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14635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dirty="0"/>
              <a:t>The effect on development </a:t>
            </a:r>
            <a:r>
              <a:rPr lang="en" dirty="0" smtClean="0"/>
              <a:t>teams</a:t>
            </a:r>
            <a:endParaRPr lang="en" dirty="0"/>
          </a:p>
        </p:txBody>
      </p:sp>
      <p:sp>
        <p:nvSpPr>
          <p:cNvPr id="145" name="Shape 145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What changes to implement?</a:t>
            </a:r>
          </a:p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What scope?</a:t>
            </a:r>
          </a:p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Timing?</a:t>
            </a:r>
          </a:p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Who?</a:t>
            </a:r>
          </a:p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Expectations?</a:t>
            </a:r>
          </a:p>
          <a:p>
            <a:pPr marL="457200" lvl="0" indent="-4191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Tradeoffs?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Some guidance needed?</a:t>
            </a:r>
            <a:endParaRPr lang="en" dirty="0"/>
          </a:p>
        </p:txBody>
      </p:sp>
      <p:sp>
        <p:nvSpPr>
          <p:cNvPr id="201" name="Shape 201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indent="-457200" rtl="0">
              <a:spcBef>
                <a:spcPts val="0"/>
              </a:spcBef>
              <a:buFont typeface="Arial"/>
              <a:buChar char="•"/>
            </a:pPr>
            <a:r>
              <a:rPr lang="en-US" dirty="0" smtClean="0"/>
              <a:t>Prioritize d</a:t>
            </a:r>
            <a:r>
              <a:rPr lang="en" dirty="0" smtClean="0"/>
              <a:t>evop</a:t>
            </a:r>
            <a:r>
              <a:rPr lang="en-US" dirty="0" smtClean="0"/>
              <a:t>s</a:t>
            </a:r>
          </a:p>
          <a:p>
            <a:pPr marL="457200" indent="-457200" rtl="0">
              <a:spcBef>
                <a:spcPts val="0"/>
              </a:spcBef>
              <a:buFont typeface="Arial"/>
              <a:buChar char="•"/>
            </a:pPr>
            <a:r>
              <a:rPr lang="en-US" dirty="0" smtClean="0"/>
              <a:t>Evaluate needs according to the maturity matrix</a:t>
            </a:r>
          </a:p>
          <a:p>
            <a:pPr marL="457200" lvl="0" indent="-457200">
              <a:buFont typeface="Arial"/>
              <a:buChar char="•"/>
            </a:pPr>
            <a:r>
              <a:rPr lang="en-US" dirty="0" smtClean="0"/>
              <a:t>D</a:t>
            </a:r>
            <a:r>
              <a:rPr lang="en" dirty="0" smtClean="0"/>
              <a:t>etermine </a:t>
            </a:r>
            <a:r>
              <a:rPr lang="en" dirty="0"/>
              <a:t>tools, tech, </a:t>
            </a:r>
            <a:r>
              <a:rPr lang="en" dirty="0" smtClean="0"/>
              <a:t>etc</a:t>
            </a:r>
            <a:endParaRPr lang="en" dirty="0"/>
          </a:p>
          <a:p>
            <a:pPr marL="457200" indent="-457200" rtl="0">
              <a:spcBef>
                <a:spcPts val="0"/>
              </a:spcBef>
              <a:buFont typeface="Arial"/>
              <a:buChar char="•"/>
            </a:pPr>
            <a:r>
              <a:rPr lang="en-US" dirty="0" smtClean="0"/>
              <a:t>M</a:t>
            </a:r>
            <a:r>
              <a:rPr lang="en" dirty="0" smtClean="0"/>
              <a:t>icroservices –</a:t>
            </a:r>
            <a:r>
              <a:rPr lang="en-US" dirty="0" smtClean="0"/>
              <a:t> proceed with care!</a:t>
            </a:r>
            <a:endParaRPr lang="en" dirty="0"/>
          </a:p>
          <a:p>
            <a:pPr marL="495300" lvl="0" indent="-457200">
              <a:spcBef>
                <a:spcPts val="0"/>
              </a:spcBef>
              <a:buClr>
                <a:schemeClr val="dk1"/>
              </a:buClr>
              <a:buFont typeface="Arial"/>
              <a:buChar char="•"/>
            </a:pPr>
            <a:endParaRPr dirty="0"/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Bringing it all together</a:t>
            </a:r>
          </a:p>
        </p:txBody>
      </p:sp>
      <p:pic>
        <p:nvPicPr>
          <p:cNvPr id="3" name="Picture 2" descr="Accelerate_App_Delivery_Solution_Play_2015_-_North_America_-_Final_-_AMEX_pdf__page_17_of_35_.png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9F9F9"/>
              </a:clrFrom>
              <a:clrTo>
                <a:srgbClr val="F9F9F9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67"/>
          <a:stretch/>
        </p:blipFill>
        <p:spPr>
          <a:xfrm>
            <a:off x="762000" y="1063378"/>
            <a:ext cx="7598833" cy="3638092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thank you</a:t>
            </a:r>
          </a:p>
        </p:txBody>
      </p:sp>
      <p:sp>
        <p:nvSpPr>
          <p:cNvPr id="214" name="Shape 214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pic>
        <p:nvPicPr>
          <p:cNvPr id="215" name="Shape 2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3000" b="0"/>
              <a:t>Christina Wong, crazy race car driver</a:t>
            </a:r>
          </a:p>
        </p:txBody>
      </p:sp>
      <p:pic>
        <p:nvPicPr>
          <p:cNvPr id="2" name="Picture 1" descr="race car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77" t="41975" r="16666" b="17489"/>
          <a:stretch/>
        </p:blipFill>
        <p:spPr>
          <a:xfrm>
            <a:off x="4889499" y="1282191"/>
            <a:ext cx="4150135" cy="3236892"/>
          </a:xfrm>
          <a:prstGeom prst="rect">
            <a:avLst/>
          </a:prstGeom>
        </p:spPr>
      </p:pic>
      <p:pic>
        <p:nvPicPr>
          <p:cNvPr id="3" name="Picture 2" descr="mr2 ice.jp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08" t="26411" r="1509"/>
          <a:stretch/>
        </p:blipFill>
        <p:spPr>
          <a:xfrm>
            <a:off x="74083" y="1624122"/>
            <a:ext cx="4572000" cy="2619794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>
            <a:spLocks noGrp="1"/>
          </p:cNvSpPr>
          <p:nvPr>
            <p:ph type="title"/>
          </p:nvPr>
        </p:nvSpPr>
        <p:spPr>
          <a:xfrm>
            <a:off x="457200" y="3583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3000" b="0"/>
              <a:t>Christina Wong, responsible product marketing manager</a:t>
            </a:r>
          </a:p>
        </p:txBody>
      </p:sp>
      <p:sp>
        <p:nvSpPr>
          <p:cNvPr id="60" name="Shape 60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800" dirty="0"/>
          </a:p>
          <a:p>
            <a:pPr lvl="0" rt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 sz="1800" dirty="0"/>
              <a:t>JBoss Middleware application runtimes and </a:t>
            </a:r>
            <a:r>
              <a:rPr lang="en-US" sz="1800" dirty="0" smtClean="0"/>
              <a:t>services</a:t>
            </a:r>
          </a:p>
          <a:p>
            <a:pPr marL="457200" indent="-342900">
              <a:buFont typeface="Arial"/>
              <a:buChar char="●"/>
            </a:pPr>
            <a:r>
              <a:rPr lang="en" sz="1800" dirty="0"/>
              <a:t>Red Hat JBoss Enterprise Application </a:t>
            </a:r>
            <a:r>
              <a:rPr lang="en" sz="1800" dirty="0" smtClean="0"/>
              <a:t>Platform</a:t>
            </a:r>
            <a:endParaRPr lang="en-US" sz="1800" dirty="0" smtClean="0"/>
          </a:p>
          <a:p>
            <a:pPr marL="457200" lvl="0" indent="-3429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1800" dirty="0" smtClean="0"/>
              <a:t>Red </a:t>
            </a:r>
            <a:r>
              <a:rPr lang="en" sz="1800" dirty="0"/>
              <a:t>Hat JBoss Data Grid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800" dirty="0"/>
          </a:p>
          <a:p>
            <a:pPr lvl="0" rt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 sz="1800" dirty="0"/>
              <a:t>Hot topics</a:t>
            </a:r>
          </a:p>
          <a:p>
            <a:pPr marL="457200" lvl="0" indent="-3429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1800" dirty="0"/>
              <a:t> Devops</a:t>
            </a:r>
          </a:p>
          <a:p>
            <a:pPr marL="457200" lvl="0" indent="-3429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1800" dirty="0"/>
              <a:t> Microservices</a:t>
            </a:r>
          </a:p>
          <a:p>
            <a:pPr marL="457200" lvl="0" indent="-3429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1800" dirty="0"/>
              <a:t> Application platforms</a:t>
            </a:r>
          </a:p>
          <a:p>
            <a:pPr marL="457200" lvl="0" indent="-3429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1800" dirty="0"/>
              <a:t> Fast data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800" dirty="0"/>
          </a:p>
          <a:p>
            <a:pPr>
              <a:spcBef>
                <a:spcPts val="0"/>
              </a:spcBef>
              <a:buNone/>
            </a:pPr>
            <a:endParaRPr sz="1800" dirty="0"/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Shape 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457200" y="18061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What’s the problem?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Business back in the day...</a:t>
            </a:r>
          </a:p>
        </p:txBody>
      </p:sp>
      <p:pic>
        <p:nvPicPr>
          <p:cNvPr id="73" name="Shape 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82150" y="2256305"/>
            <a:ext cx="1451399" cy="1870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Shape 74"/>
          <p:cNvPicPr preferRelativeResize="0"/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</a:blip>
          <a:stretch>
            <a:fillRect/>
          </a:stretch>
        </p:blipFill>
        <p:spPr>
          <a:xfrm>
            <a:off x="4613745" y="1179918"/>
            <a:ext cx="1451399" cy="1298146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Shape 75"/>
          <p:cNvPicPr preferRelativeResize="0"/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</a:blip>
          <a:stretch>
            <a:fillRect/>
          </a:stretch>
        </p:blipFill>
        <p:spPr>
          <a:xfrm>
            <a:off x="6076595" y="3510520"/>
            <a:ext cx="1806750" cy="1182491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Shape 7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46800" y="3301867"/>
            <a:ext cx="1806760" cy="1298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Shape 77"/>
          <p:cNvPicPr preferRelativeResize="0"/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</a:blip>
          <a:stretch>
            <a:fillRect/>
          </a:stretch>
        </p:blipFill>
        <p:spPr>
          <a:xfrm>
            <a:off x="6701025" y="904630"/>
            <a:ext cx="1985775" cy="2136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Shape 78"/>
          <p:cNvPicPr preferRelativeResize="0"/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</a:blip>
          <a:stretch>
            <a:fillRect/>
          </a:stretch>
        </p:blipFill>
        <p:spPr>
          <a:xfrm>
            <a:off x="91824" y="1179918"/>
            <a:ext cx="2175425" cy="1787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Shape 79"/>
          <p:cNvPicPr preferRelativeResize="0"/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</a:blip>
          <a:stretch>
            <a:fillRect/>
          </a:stretch>
        </p:blipFill>
        <p:spPr>
          <a:xfrm>
            <a:off x="1687003" y="3040829"/>
            <a:ext cx="609948" cy="14144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Monolithic architecture</a:t>
            </a:r>
          </a:p>
        </p:txBody>
      </p:sp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4113899" cy="3725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556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2000" dirty="0"/>
              <a:t>Logically modular, deployed as monolith</a:t>
            </a:r>
          </a:p>
          <a:p>
            <a:pPr marL="457200" lvl="0" indent="-3556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2000" dirty="0"/>
              <a:t>Great for small apps, small teams</a:t>
            </a:r>
          </a:p>
          <a:p>
            <a:pPr marL="457200" lvl="0" indent="-3556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2000" dirty="0"/>
              <a:t>Simple systems</a:t>
            </a:r>
          </a:p>
          <a:p>
            <a:pPr marL="914400" lvl="1" indent="-355600" rtl="0">
              <a:spcBef>
                <a:spcPts val="0"/>
              </a:spcBef>
              <a:buClr>
                <a:schemeClr val="dk1"/>
              </a:buClr>
              <a:buSzPct val="100000"/>
              <a:buFont typeface="Courier New"/>
              <a:buChar char="o"/>
            </a:pPr>
            <a:r>
              <a:rPr lang="en" sz="2000" dirty="0"/>
              <a:t>Dev, test, deploy</a:t>
            </a:r>
          </a:p>
          <a:p>
            <a:pPr marL="457200" lvl="0" indent="-3556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2000" dirty="0"/>
              <a:t>Optimized for efficiency and latency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000" dirty="0"/>
              <a:t> </a:t>
            </a:r>
          </a:p>
          <a:p>
            <a:pPr lvl="0" rtl="0">
              <a:spcBef>
                <a:spcPts val="0"/>
              </a:spcBef>
              <a:buNone/>
            </a:pPr>
            <a:endParaRPr sz="2000" dirty="0"/>
          </a:p>
        </p:txBody>
      </p:sp>
      <p:pic>
        <p:nvPicPr>
          <p:cNvPr id="87" name="Shape 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68318" y="963084"/>
            <a:ext cx="3791015" cy="3737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Business today...</a:t>
            </a:r>
          </a:p>
        </p:txBody>
      </p:sp>
      <p:pic>
        <p:nvPicPr>
          <p:cNvPr id="94" name="Shape 94"/>
          <p:cNvPicPr preferRelativeResize="0"/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</a:blip>
          <a:stretch>
            <a:fillRect/>
          </a:stretch>
        </p:blipFill>
        <p:spPr>
          <a:xfrm>
            <a:off x="87769" y="2616885"/>
            <a:ext cx="2817518" cy="2068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Shape 95"/>
          <p:cNvPicPr preferRelativeResize="0"/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</a:blip>
          <a:stretch>
            <a:fillRect/>
          </a:stretch>
        </p:blipFill>
        <p:spPr>
          <a:xfrm>
            <a:off x="5720150" y="2763826"/>
            <a:ext cx="2486025" cy="188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Shape 96"/>
          <p:cNvPicPr preferRelativeResize="0"/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</a:blip>
          <a:stretch>
            <a:fillRect/>
          </a:stretch>
        </p:blipFill>
        <p:spPr>
          <a:xfrm>
            <a:off x="7270578" y="579575"/>
            <a:ext cx="1676399" cy="206846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Shape 97"/>
          <p:cNvPicPr preferRelativeResize="0"/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</a:blip>
          <a:stretch>
            <a:fillRect/>
          </a:stretch>
        </p:blipFill>
        <p:spPr>
          <a:xfrm>
            <a:off x="4628325" y="351550"/>
            <a:ext cx="2142274" cy="1483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Shape 98"/>
          <p:cNvPicPr preferRelativeResize="0"/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</a:blip>
          <a:stretch>
            <a:fillRect/>
          </a:stretch>
        </p:blipFill>
        <p:spPr>
          <a:xfrm>
            <a:off x="1475143" y="1042804"/>
            <a:ext cx="739500" cy="129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Shape 99"/>
          <p:cNvPicPr preferRelativeResize="0"/>
          <p:nvPr/>
        </p:nvPicPr>
        <p:blipFill rotWithShape="1">
          <a:blip r:embed="rId8">
            <a:clrChange>
              <a:clrFrom>
                <a:srgbClr val="FFFCFF"/>
              </a:clrFrom>
              <a:clrTo>
                <a:srgbClr val="FFFCFF">
                  <a:alpha val="0"/>
                </a:srgbClr>
              </a:clrTo>
            </a:clrChange>
            <a:alphaModFix/>
          </a:blip>
          <a:srcRect l="33500" t="17009" r="33707" b="10762"/>
          <a:stretch/>
        </p:blipFill>
        <p:spPr>
          <a:xfrm>
            <a:off x="2935025" y="1660850"/>
            <a:ext cx="2275827" cy="2913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simple-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5579</TotalTime>
  <Words>655</Words>
  <Application>Microsoft Macintosh PowerPoint</Application>
  <PresentationFormat>On-screen Show (16:9)</PresentationFormat>
  <Paragraphs>139</Paragraphs>
  <Slides>37</Slides>
  <Notes>20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38" baseType="lpstr">
      <vt:lpstr>simple-light</vt:lpstr>
      <vt:lpstr>How DevOps and microservices impact your application architecture and development</vt:lpstr>
      <vt:lpstr>Arun – avid marathoner, STEM to kids</vt:lpstr>
      <vt:lpstr>Arun Gupta, helping solve problems</vt:lpstr>
      <vt:lpstr>Christina Wong, crazy race car driver</vt:lpstr>
      <vt:lpstr>Christina Wong, responsible product marketing manager</vt:lpstr>
      <vt:lpstr>What’s the problem?</vt:lpstr>
      <vt:lpstr>Business back in the day...</vt:lpstr>
      <vt:lpstr>Monolithic architecture</vt:lpstr>
      <vt:lpstr>Business today...</vt:lpstr>
      <vt:lpstr>What’s the problem?</vt:lpstr>
      <vt:lpstr>The goal?</vt:lpstr>
      <vt:lpstr>The solution</vt:lpstr>
      <vt:lpstr>A new architecture for a modern business</vt:lpstr>
      <vt:lpstr>More than just new approaches to applications...</vt:lpstr>
      <vt:lpstr>PowerPoint Presentation</vt:lpstr>
      <vt:lpstr>PowerPoint Presentation</vt:lpstr>
      <vt:lpstr>PowerPoint Presentation</vt:lpstr>
      <vt:lpstr>PowerPoint Presentation</vt:lpstr>
      <vt:lpstr>What is DevOps?</vt:lpstr>
      <vt:lpstr>PowerPoint Presentation</vt:lpstr>
      <vt:lpstr>PowerPoint Presentation</vt:lpstr>
      <vt:lpstr>Five “C”s of DevOps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Business-driven microservices</vt:lpstr>
      <vt:lpstr>PowerPoint Presentation</vt:lpstr>
      <vt:lpstr>Platforms</vt:lpstr>
      <vt:lpstr>PowerPoint Presentation</vt:lpstr>
      <vt:lpstr>Technologies and tools</vt:lpstr>
      <vt:lpstr>PowerPoint Presentation</vt:lpstr>
      <vt:lpstr>The effect on development teams</vt:lpstr>
      <vt:lpstr>Some guidance needed?</vt:lpstr>
      <vt:lpstr>Bringing it all together</vt:lpstr>
      <vt:lpstr>thank you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DevOps and microservices impact your application architecture and development</dc:title>
  <cp:lastModifiedBy>Arun Gupta</cp:lastModifiedBy>
  <cp:revision>33</cp:revision>
  <dcterms:modified xsi:type="dcterms:W3CDTF">2015-06-29T03:30:43Z</dcterms:modified>
</cp:coreProperties>
</file>